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7" r:id="rId2"/>
    <p:sldId id="263" r:id="rId3"/>
    <p:sldId id="264" r:id="rId4"/>
    <p:sldId id="276" r:id="rId5"/>
    <p:sldId id="274" r:id="rId6"/>
    <p:sldId id="286" r:id="rId7"/>
    <p:sldId id="287" r:id="rId8"/>
    <p:sldId id="289" r:id="rId9"/>
    <p:sldId id="288" r:id="rId10"/>
    <p:sldId id="279" r:id="rId11"/>
    <p:sldId id="283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07" autoAdjust="0"/>
  </p:normalViewPr>
  <p:slideViewPr>
    <p:cSldViewPr>
      <p:cViewPr>
        <p:scale>
          <a:sx n="66" d="100"/>
          <a:sy n="66" d="100"/>
        </p:scale>
        <p:origin x="-2922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ADC1B-FC17-487E-B869-129E37FB50B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3A986-BB60-4E89-85CB-939D7DCBC86E}">
      <dgm:prSet phldrT="[Text]"/>
      <dgm:spPr/>
      <dgm:t>
        <a:bodyPr/>
        <a:lstStyle/>
        <a:p>
          <a:r>
            <a:rPr lang="en-US" dirty="0" smtClean="0"/>
            <a:t>Lack of structured coalitions &amp; teams </a:t>
          </a:r>
          <a:endParaRPr lang="en-US" dirty="0"/>
        </a:p>
      </dgm:t>
    </dgm:pt>
    <dgm:pt modelId="{448FAA45-CE62-4BB7-8C18-867310DB9160}" type="parTrans" cxnId="{F2A79025-963F-48F1-812C-348BE87CB575}">
      <dgm:prSet/>
      <dgm:spPr/>
      <dgm:t>
        <a:bodyPr/>
        <a:lstStyle/>
        <a:p>
          <a:endParaRPr lang="en-US"/>
        </a:p>
      </dgm:t>
    </dgm:pt>
    <dgm:pt modelId="{78971BF7-E15A-4689-A38C-4D75C2F92BFD}" type="sibTrans" cxnId="{F2A79025-963F-48F1-812C-348BE87CB575}">
      <dgm:prSet/>
      <dgm:spPr/>
      <dgm:t>
        <a:bodyPr/>
        <a:lstStyle/>
        <a:p>
          <a:endParaRPr lang="en-US"/>
        </a:p>
      </dgm:t>
    </dgm:pt>
    <dgm:pt modelId="{C671F809-2621-42AA-A9C9-0E9F66837FC8}">
      <dgm:prSet phldrT="[Text]"/>
      <dgm:spPr/>
      <dgm:t>
        <a:bodyPr/>
        <a:lstStyle/>
        <a:p>
          <a:r>
            <a:rPr lang="en-US" dirty="0" smtClean="0"/>
            <a:t>Lack of mechanisms for implementing</a:t>
          </a:r>
          <a:endParaRPr lang="en-US" dirty="0"/>
        </a:p>
      </dgm:t>
    </dgm:pt>
    <dgm:pt modelId="{77A0B4CA-8F52-4603-A8D1-7F22BDAC813D}" type="parTrans" cxnId="{05466320-8986-4891-B6A0-BF44F6CFD5ED}">
      <dgm:prSet/>
      <dgm:spPr/>
      <dgm:t>
        <a:bodyPr/>
        <a:lstStyle/>
        <a:p>
          <a:endParaRPr lang="en-US"/>
        </a:p>
      </dgm:t>
    </dgm:pt>
    <dgm:pt modelId="{7589C8D7-8886-40C6-B3EB-B70D799296A7}" type="sibTrans" cxnId="{05466320-8986-4891-B6A0-BF44F6CFD5ED}">
      <dgm:prSet/>
      <dgm:spPr/>
      <dgm:t>
        <a:bodyPr/>
        <a:lstStyle/>
        <a:p>
          <a:endParaRPr lang="en-US"/>
        </a:p>
      </dgm:t>
    </dgm:pt>
    <dgm:pt modelId="{25E51405-A16E-4657-9130-6BE3789A4B7B}">
      <dgm:prSet phldrT="[Text]"/>
      <dgm:spPr/>
      <dgm:t>
        <a:bodyPr/>
        <a:lstStyle/>
        <a:p>
          <a:r>
            <a:rPr lang="en-US" dirty="0" smtClean="0"/>
            <a:t>No mechanisms for sustaining  partnership</a:t>
          </a:r>
          <a:endParaRPr lang="en-US" dirty="0"/>
        </a:p>
      </dgm:t>
    </dgm:pt>
    <dgm:pt modelId="{CCBB6652-B1FF-4DE3-B099-3704401DFF29}" type="parTrans" cxnId="{1F18A1BD-60BA-4B5E-AABF-2D96EB6872EF}">
      <dgm:prSet/>
      <dgm:spPr/>
      <dgm:t>
        <a:bodyPr/>
        <a:lstStyle/>
        <a:p>
          <a:endParaRPr lang="en-US"/>
        </a:p>
      </dgm:t>
    </dgm:pt>
    <dgm:pt modelId="{7929A311-66DC-4AD0-B078-B594795EB359}" type="sibTrans" cxnId="{1F18A1BD-60BA-4B5E-AABF-2D96EB6872EF}">
      <dgm:prSet/>
      <dgm:spPr/>
      <dgm:t>
        <a:bodyPr/>
        <a:lstStyle/>
        <a:p>
          <a:endParaRPr lang="en-US"/>
        </a:p>
      </dgm:t>
    </dgm:pt>
    <dgm:pt modelId="{C5ABD4FB-6E45-4A47-9080-459D3F1B1367}">
      <dgm:prSet phldrT="[Text]"/>
      <dgm:spPr/>
      <dgm:t>
        <a:bodyPr/>
        <a:lstStyle/>
        <a:p>
          <a:endParaRPr lang="en-US"/>
        </a:p>
      </dgm:t>
    </dgm:pt>
    <dgm:pt modelId="{613D8268-3129-429B-AAE4-65DF30696A3E}" type="parTrans" cxnId="{AB960B8A-1708-4655-868B-BF6B40A41C37}">
      <dgm:prSet/>
      <dgm:spPr/>
      <dgm:t>
        <a:bodyPr/>
        <a:lstStyle/>
        <a:p>
          <a:endParaRPr lang="en-US"/>
        </a:p>
      </dgm:t>
    </dgm:pt>
    <dgm:pt modelId="{022E635B-BA7F-4619-A11B-3E224D4121D4}" type="sibTrans" cxnId="{AB960B8A-1708-4655-868B-BF6B40A41C37}">
      <dgm:prSet/>
      <dgm:spPr/>
      <dgm:t>
        <a:bodyPr/>
        <a:lstStyle/>
        <a:p>
          <a:endParaRPr lang="en-US"/>
        </a:p>
      </dgm:t>
    </dgm:pt>
    <dgm:pt modelId="{4F83F1AB-4004-4F07-BE81-7840FEC745F4}">
      <dgm:prSet phldrT="[Text]"/>
      <dgm:spPr/>
      <dgm:t>
        <a:bodyPr/>
        <a:lstStyle/>
        <a:p>
          <a:r>
            <a:rPr lang="en-US" dirty="0" smtClean="0"/>
            <a:t>Lack of organization (PS)</a:t>
          </a:r>
          <a:endParaRPr lang="en-US" dirty="0"/>
        </a:p>
      </dgm:t>
    </dgm:pt>
    <dgm:pt modelId="{F439B14E-E6FF-438E-AF73-DA443A494C23}" type="parTrans" cxnId="{B267F3C8-7698-4EF9-94C9-39CC6FA079CF}">
      <dgm:prSet/>
      <dgm:spPr/>
      <dgm:t>
        <a:bodyPr/>
        <a:lstStyle/>
        <a:p>
          <a:endParaRPr lang="en-US"/>
        </a:p>
      </dgm:t>
    </dgm:pt>
    <dgm:pt modelId="{EE49B40B-C3D2-46B0-AE10-B22B4CEB6ABB}" type="sibTrans" cxnId="{B267F3C8-7698-4EF9-94C9-39CC6FA079CF}">
      <dgm:prSet/>
      <dgm:spPr/>
      <dgm:t>
        <a:bodyPr/>
        <a:lstStyle/>
        <a:p>
          <a:endParaRPr lang="en-US"/>
        </a:p>
      </dgm:t>
    </dgm:pt>
    <dgm:pt modelId="{F1FD7A0E-88BA-4F42-90E1-AA0C71034026}">
      <dgm:prSet phldrT="[Text]"/>
      <dgm:spPr/>
      <dgm:t>
        <a:bodyPr/>
        <a:lstStyle/>
        <a:p>
          <a:r>
            <a:rPr lang="en-US" dirty="0" smtClean="0"/>
            <a:t>Lack of capacity (incl. continual change; no commitment)</a:t>
          </a:r>
          <a:endParaRPr lang="en-US" dirty="0"/>
        </a:p>
      </dgm:t>
    </dgm:pt>
    <dgm:pt modelId="{2FE0E883-03EA-43A9-9894-603B4BAEB52C}" type="parTrans" cxnId="{C6AB19DD-7BD7-48A3-B7F3-607A22F3427F}">
      <dgm:prSet/>
      <dgm:spPr/>
      <dgm:t>
        <a:bodyPr/>
        <a:lstStyle/>
        <a:p>
          <a:endParaRPr lang="en-US"/>
        </a:p>
      </dgm:t>
    </dgm:pt>
    <dgm:pt modelId="{4FB26A44-F6BB-4CC0-B042-0FD2CBFB20D4}" type="sibTrans" cxnId="{C6AB19DD-7BD7-48A3-B7F3-607A22F3427F}">
      <dgm:prSet/>
      <dgm:spPr/>
      <dgm:t>
        <a:bodyPr/>
        <a:lstStyle/>
        <a:p>
          <a:endParaRPr lang="en-US"/>
        </a:p>
      </dgm:t>
    </dgm:pt>
    <dgm:pt modelId="{7268C4EC-C388-4AAB-9A55-4578043D04E3}">
      <dgm:prSet phldrT="[Text]"/>
      <dgm:spPr/>
      <dgm:t>
        <a:bodyPr/>
        <a:lstStyle/>
        <a:p>
          <a:r>
            <a:rPr lang="en-US" dirty="0" smtClean="0"/>
            <a:t>Lack of mutual trust</a:t>
          </a:r>
          <a:endParaRPr lang="en-US" dirty="0"/>
        </a:p>
      </dgm:t>
    </dgm:pt>
    <dgm:pt modelId="{363C65A7-8F97-40A6-BC1B-44C24AD2BC7A}" type="parTrans" cxnId="{8258F0F6-D99D-4CE8-BF48-0F61126C6D3E}">
      <dgm:prSet/>
      <dgm:spPr/>
      <dgm:t>
        <a:bodyPr/>
        <a:lstStyle/>
        <a:p>
          <a:endParaRPr lang="en-US"/>
        </a:p>
      </dgm:t>
    </dgm:pt>
    <dgm:pt modelId="{644EF805-7CBD-489E-9D72-8CF060B4E3E3}" type="sibTrans" cxnId="{8258F0F6-D99D-4CE8-BF48-0F61126C6D3E}">
      <dgm:prSet/>
      <dgm:spPr/>
      <dgm:t>
        <a:bodyPr/>
        <a:lstStyle/>
        <a:p>
          <a:endParaRPr lang="en-US"/>
        </a:p>
      </dgm:t>
    </dgm:pt>
    <dgm:pt modelId="{AACBAE19-BEBC-435E-8BF1-9CD3381DD32A}">
      <dgm:prSet phldrT="[Text]"/>
      <dgm:spPr/>
      <dgm:t>
        <a:bodyPr/>
        <a:lstStyle/>
        <a:p>
          <a:r>
            <a:rPr lang="en-US" smtClean="0"/>
            <a:t>Weak </a:t>
          </a:r>
          <a:r>
            <a:rPr lang="en-US" dirty="0" smtClean="0"/>
            <a:t>coordination and/or follow up </a:t>
          </a:r>
          <a:endParaRPr lang="en-US" dirty="0"/>
        </a:p>
      </dgm:t>
    </dgm:pt>
    <dgm:pt modelId="{B0E5C1B6-D580-405C-B1BA-E99E334BF257}" type="parTrans" cxnId="{452A43E5-E4CF-47D6-A8F5-C5C2217CB320}">
      <dgm:prSet/>
      <dgm:spPr/>
      <dgm:t>
        <a:bodyPr/>
        <a:lstStyle/>
        <a:p>
          <a:endParaRPr lang="en-US"/>
        </a:p>
      </dgm:t>
    </dgm:pt>
    <dgm:pt modelId="{D078F2DD-B119-4D7D-BFCA-85AC4EDB26DE}" type="sibTrans" cxnId="{452A43E5-E4CF-47D6-A8F5-C5C2217CB320}">
      <dgm:prSet/>
      <dgm:spPr/>
      <dgm:t>
        <a:bodyPr/>
        <a:lstStyle/>
        <a:p>
          <a:endParaRPr lang="en-US"/>
        </a:p>
      </dgm:t>
    </dgm:pt>
    <dgm:pt modelId="{A26EEDA8-F601-42A8-A566-908A4BBAFC17}" type="pres">
      <dgm:prSet presAssocID="{3E2ADC1B-FC17-487E-B869-129E37FB50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708666-90A6-4BCF-BC62-596B56E8FD72}" type="pres">
      <dgm:prSet presAssocID="{3E2ADC1B-FC17-487E-B869-129E37FB50BA}" presName="radial" presStyleCnt="0">
        <dgm:presLayoutVars>
          <dgm:animLvl val="ctr"/>
        </dgm:presLayoutVars>
      </dgm:prSet>
      <dgm:spPr/>
    </dgm:pt>
    <dgm:pt modelId="{7C11C119-0F55-4FD9-8E8F-033B95549445}" type="pres">
      <dgm:prSet presAssocID="{35C3A986-BB60-4E89-85CB-939D7DCBC86E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F3FABF70-EC2B-40E7-8796-945A2B310B19}" type="pres">
      <dgm:prSet presAssocID="{4F83F1AB-4004-4F07-BE81-7840FEC745F4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D1CF3-CAA2-4E11-8443-8A536B444F88}" type="pres">
      <dgm:prSet presAssocID="{7268C4EC-C388-4AAB-9A55-4578043D04E3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8F2B3-3535-437C-945D-727C32D9638E}" type="pres">
      <dgm:prSet presAssocID="{F1FD7A0E-88BA-4F42-90E1-AA0C71034026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DEE1B-0CED-452F-9484-84B1B06E3005}" type="pres">
      <dgm:prSet presAssocID="{C671F809-2621-42AA-A9C9-0E9F66837FC8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ED0F5-6601-42A7-8A61-F3BE1D910030}" type="pres">
      <dgm:prSet presAssocID="{AACBAE19-BEBC-435E-8BF1-9CD3381DD32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8C53-D036-4D19-922E-C59A5B357D76}" type="pres">
      <dgm:prSet presAssocID="{25E51405-A16E-4657-9130-6BE3789A4B7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B19DD-7BD7-48A3-B7F3-607A22F3427F}" srcId="{35C3A986-BB60-4E89-85CB-939D7DCBC86E}" destId="{F1FD7A0E-88BA-4F42-90E1-AA0C71034026}" srcOrd="2" destOrd="0" parTransId="{2FE0E883-03EA-43A9-9894-603B4BAEB52C}" sibTransId="{4FB26A44-F6BB-4CC0-B042-0FD2CBFB20D4}"/>
    <dgm:cxn modelId="{03BB7720-42EE-48D0-8335-F82BB55C56B5}" type="presOf" srcId="{7268C4EC-C388-4AAB-9A55-4578043D04E3}" destId="{C9FD1CF3-CAA2-4E11-8443-8A536B444F88}" srcOrd="0" destOrd="0" presId="urn:microsoft.com/office/officeart/2005/8/layout/radial3"/>
    <dgm:cxn modelId="{33ACA867-C049-4A11-BEB2-57E0E37DD3CD}" type="presOf" srcId="{C671F809-2621-42AA-A9C9-0E9F66837FC8}" destId="{AE1DEE1B-0CED-452F-9484-84B1B06E3005}" srcOrd="0" destOrd="0" presId="urn:microsoft.com/office/officeart/2005/8/layout/radial3"/>
    <dgm:cxn modelId="{E1EFE3B9-A66A-4B1B-8F33-1715FB69AB59}" type="presOf" srcId="{3E2ADC1B-FC17-487E-B869-129E37FB50BA}" destId="{A26EEDA8-F601-42A8-A566-908A4BBAFC17}" srcOrd="0" destOrd="0" presId="urn:microsoft.com/office/officeart/2005/8/layout/radial3"/>
    <dgm:cxn modelId="{E85C2F02-7261-43E2-9E85-30B8BF08C2CB}" type="presOf" srcId="{F1FD7A0E-88BA-4F42-90E1-AA0C71034026}" destId="{8FB8F2B3-3535-437C-945D-727C32D9638E}" srcOrd="0" destOrd="0" presId="urn:microsoft.com/office/officeart/2005/8/layout/radial3"/>
    <dgm:cxn modelId="{452A43E5-E4CF-47D6-A8F5-C5C2217CB320}" srcId="{35C3A986-BB60-4E89-85CB-939D7DCBC86E}" destId="{AACBAE19-BEBC-435E-8BF1-9CD3381DD32A}" srcOrd="4" destOrd="0" parTransId="{B0E5C1B6-D580-405C-B1BA-E99E334BF257}" sibTransId="{D078F2DD-B119-4D7D-BFCA-85AC4EDB26DE}"/>
    <dgm:cxn modelId="{75879B76-0185-4B85-A561-526403F47621}" type="presOf" srcId="{25E51405-A16E-4657-9130-6BE3789A4B7B}" destId="{70C28C53-D036-4D19-922E-C59A5B357D76}" srcOrd="0" destOrd="0" presId="urn:microsoft.com/office/officeart/2005/8/layout/radial3"/>
    <dgm:cxn modelId="{1F18A1BD-60BA-4B5E-AABF-2D96EB6872EF}" srcId="{35C3A986-BB60-4E89-85CB-939D7DCBC86E}" destId="{25E51405-A16E-4657-9130-6BE3789A4B7B}" srcOrd="5" destOrd="0" parTransId="{CCBB6652-B1FF-4DE3-B099-3704401DFF29}" sibTransId="{7929A311-66DC-4AD0-B078-B594795EB359}"/>
    <dgm:cxn modelId="{09469AF9-8450-4B9F-89CB-EB81F73E46D4}" type="presOf" srcId="{AACBAE19-BEBC-435E-8BF1-9CD3381DD32A}" destId="{CC3ED0F5-6601-42A7-8A61-F3BE1D910030}" srcOrd="0" destOrd="0" presId="urn:microsoft.com/office/officeart/2005/8/layout/radial3"/>
    <dgm:cxn modelId="{1578FBA9-AA15-4D27-903B-0A0F611F6697}" type="presOf" srcId="{35C3A986-BB60-4E89-85CB-939D7DCBC86E}" destId="{7C11C119-0F55-4FD9-8E8F-033B95549445}" srcOrd="0" destOrd="0" presId="urn:microsoft.com/office/officeart/2005/8/layout/radial3"/>
    <dgm:cxn modelId="{8258F0F6-D99D-4CE8-BF48-0F61126C6D3E}" srcId="{35C3A986-BB60-4E89-85CB-939D7DCBC86E}" destId="{7268C4EC-C388-4AAB-9A55-4578043D04E3}" srcOrd="1" destOrd="0" parTransId="{363C65A7-8F97-40A6-BC1B-44C24AD2BC7A}" sibTransId="{644EF805-7CBD-489E-9D72-8CF060B4E3E3}"/>
    <dgm:cxn modelId="{F2A79025-963F-48F1-812C-348BE87CB575}" srcId="{3E2ADC1B-FC17-487E-B869-129E37FB50BA}" destId="{35C3A986-BB60-4E89-85CB-939D7DCBC86E}" srcOrd="0" destOrd="0" parTransId="{448FAA45-CE62-4BB7-8C18-867310DB9160}" sibTransId="{78971BF7-E15A-4689-A38C-4D75C2F92BFD}"/>
    <dgm:cxn modelId="{05466320-8986-4891-B6A0-BF44F6CFD5ED}" srcId="{35C3A986-BB60-4E89-85CB-939D7DCBC86E}" destId="{C671F809-2621-42AA-A9C9-0E9F66837FC8}" srcOrd="3" destOrd="0" parTransId="{77A0B4CA-8F52-4603-A8D1-7F22BDAC813D}" sibTransId="{7589C8D7-8886-40C6-B3EB-B70D799296A7}"/>
    <dgm:cxn modelId="{B267F3C8-7698-4EF9-94C9-39CC6FA079CF}" srcId="{35C3A986-BB60-4E89-85CB-939D7DCBC86E}" destId="{4F83F1AB-4004-4F07-BE81-7840FEC745F4}" srcOrd="0" destOrd="0" parTransId="{F439B14E-E6FF-438E-AF73-DA443A494C23}" sibTransId="{EE49B40B-C3D2-46B0-AE10-B22B4CEB6ABB}"/>
    <dgm:cxn modelId="{AB960B8A-1708-4655-868B-BF6B40A41C37}" srcId="{3E2ADC1B-FC17-487E-B869-129E37FB50BA}" destId="{C5ABD4FB-6E45-4A47-9080-459D3F1B1367}" srcOrd="1" destOrd="0" parTransId="{613D8268-3129-429B-AAE4-65DF30696A3E}" sibTransId="{022E635B-BA7F-4619-A11B-3E224D4121D4}"/>
    <dgm:cxn modelId="{92CC5228-93F3-445B-A717-F31ED0B61DCF}" type="presOf" srcId="{4F83F1AB-4004-4F07-BE81-7840FEC745F4}" destId="{F3FABF70-EC2B-40E7-8796-945A2B310B19}" srcOrd="0" destOrd="0" presId="urn:microsoft.com/office/officeart/2005/8/layout/radial3"/>
    <dgm:cxn modelId="{8AB57336-FC60-4751-920C-914BB77D09DD}" type="presParOf" srcId="{A26EEDA8-F601-42A8-A566-908A4BBAFC17}" destId="{6B708666-90A6-4BCF-BC62-596B56E8FD72}" srcOrd="0" destOrd="0" presId="urn:microsoft.com/office/officeart/2005/8/layout/radial3"/>
    <dgm:cxn modelId="{3F927797-7030-4C5B-A24E-4149C6228E3C}" type="presParOf" srcId="{6B708666-90A6-4BCF-BC62-596B56E8FD72}" destId="{7C11C119-0F55-4FD9-8E8F-033B95549445}" srcOrd="0" destOrd="0" presId="urn:microsoft.com/office/officeart/2005/8/layout/radial3"/>
    <dgm:cxn modelId="{07378420-19B4-404D-9965-47C33F45FC77}" type="presParOf" srcId="{6B708666-90A6-4BCF-BC62-596B56E8FD72}" destId="{F3FABF70-EC2B-40E7-8796-945A2B310B19}" srcOrd="1" destOrd="0" presId="urn:microsoft.com/office/officeart/2005/8/layout/radial3"/>
    <dgm:cxn modelId="{434A0975-9C21-4FF1-9F56-D77DD250DAA5}" type="presParOf" srcId="{6B708666-90A6-4BCF-BC62-596B56E8FD72}" destId="{C9FD1CF3-CAA2-4E11-8443-8A536B444F88}" srcOrd="2" destOrd="0" presId="urn:microsoft.com/office/officeart/2005/8/layout/radial3"/>
    <dgm:cxn modelId="{8C2784F8-077A-4518-BF1C-FCDB085D4E72}" type="presParOf" srcId="{6B708666-90A6-4BCF-BC62-596B56E8FD72}" destId="{8FB8F2B3-3535-437C-945D-727C32D9638E}" srcOrd="3" destOrd="0" presId="urn:microsoft.com/office/officeart/2005/8/layout/radial3"/>
    <dgm:cxn modelId="{D81E50AD-F484-4AEC-A44B-7EF142E21DBC}" type="presParOf" srcId="{6B708666-90A6-4BCF-BC62-596B56E8FD72}" destId="{AE1DEE1B-0CED-452F-9484-84B1B06E3005}" srcOrd="4" destOrd="0" presId="urn:microsoft.com/office/officeart/2005/8/layout/radial3"/>
    <dgm:cxn modelId="{6EA69A5D-9918-4AB0-8C42-9CA5C4673E17}" type="presParOf" srcId="{6B708666-90A6-4BCF-BC62-596B56E8FD72}" destId="{CC3ED0F5-6601-42A7-8A61-F3BE1D910030}" srcOrd="5" destOrd="0" presId="urn:microsoft.com/office/officeart/2005/8/layout/radial3"/>
    <dgm:cxn modelId="{9BE529EB-7C2E-42F0-A6ED-9F89FF8B40EB}" type="presParOf" srcId="{6B708666-90A6-4BCF-BC62-596B56E8FD72}" destId="{70C28C53-D036-4D19-922E-C59A5B357D7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CD493-12AE-40A3-A8BD-A0AE0553E32F}" type="doc">
      <dgm:prSet loTypeId="urn:microsoft.com/office/officeart/2005/8/layout/radial6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7E702A8-3594-43A9-B8B4-6A400315B4B5}">
      <dgm:prSet phldrT="[Text]" custT="1"/>
      <dgm:spPr/>
      <dgm:t>
        <a:bodyPr/>
        <a:lstStyle/>
        <a:p>
          <a:r>
            <a:rPr lang="en-US" sz="1700" dirty="0" smtClean="0"/>
            <a:t>Successful implementation through effective reform coalitions</a:t>
          </a:r>
          <a:endParaRPr lang="en-US" sz="1700" dirty="0"/>
        </a:p>
      </dgm:t>
    </dgm:pt>
    <dgm:pt modelId="{6BCA1459-28E5-4235-8E77-BF6514E122BE}" type="parTrans" cxnId="{CBB7889D-20EF-474A-AC5D-6E02D666EB4C}">
      <dgm:prSet/>
      <dgm:spPr/>
      <dgm:t>
        <a:bodyPr/>
        <a:lstStyle/>
        <a:p>
          <a:endParaRPr lang="en-US"/>
        </a:p>
      </dgm:t>
    </dgm:pt>
    <dgm:pt modelId="{FEFBB85B-F7C1-4094-80B2-2F8C36900E67}" type="sibTrans" cxnId="{CBB7889D-20EF-474A-AC5D-6E02D666EB4C}">
      <dgm:prSet/>
      <dgm:spPr/>
      <dgm:t>
        <a:bodyPr/>
        <a:lstStyle/>
        <a:p>
          <a:endParaRPr lang="en-US"/>
        </a:p>
      </dgm:t>
    </dgm:pt>
    <dgm:pt modelId="{0CE65BD5-3BF0-4BBC-B3F0-C1F616F49FDD}">
      <dgm:prSet phldrT="[Text]" custT="1"/>
      <dgm:spPr/>
      <dgm:t>
        <a:bodyPr/>
        <a:lstStyle/>
        <a:p>
          <a:r>
            <a:rPr lang="en-US" sz="1700" dirty="0" smtClean="0"/>
            <a:t>Authorizing Environment</a:t>
          </a:r>
          <a:endParaRPr lang="en-US" sz="1700" dirty="0"/>
        </a:p>
      </dgm:t>
    </dgm:pt>
    <dgm:pt modelId="{8D4BA153-0A8E-4E3E-A57C-148A6363A846}" type="parTrans" cxnId="{F1EEF498-37A6-4278-888B-4EE4FA1FF97F}">
      <dgm:prSet/>
      <dgm:spPr/>
      <dgm:t>
        <a:bodyPr/>
        <a:lstStyle/>
        <a:p>
          <a:endParaRPr lang="en-US"/>
        </a:p>
      </dgm:t>
    </dgm:pt>
    <dgm:pt modelId="{6D8842BD-DAE9-4775-A75E-27C8F0FE73CD}" type="sibTrans" cxnId="{F1EEF498-37A6-4278-888B-4EE4FA1FF97F}">
      <dgm:prSet/>
      <dgm:spPr/>
      <dgm:t>
        <a:bodyPr/>
        <a:lstStyle/>
        <a:p>
          <a:endParaRPr lang="en-US"/>
        </a:p>
      </dgm:t>
    </dgm:pt>
    <dgm:pt modelId="{65F10C3D-E6A3-4F69-B2C1-963BBC2211A2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</a:rPr>
            <a:t>Change process coaching</a:t>
          </a:r>
          <a:endParaRPr lang="en-US" sz="1700" dirty="0">
            <a:solidFill>
              <a:schemeClr val="tx1"/>
            </a:solidFill>
          </a:endParaRPr>
        </a:p>
      </dgm:t>
    </dgm:pt>
    <dgm:pt modelId="{ECBD9E7B-7A0C-4321-A0F3-FD9478475B7C}" type="parTrans" cxnId="{EC824A6A-3162-4C81-BB86-66445FEC7D74}">
      <dgm:prSet/>
      <dgm:spPr/>
      <dgm:t>
        <a:bodyPr/>
        <a:lstStyle/>
        <a:p>
          <a:endParaRPr lang="en-US"/>
        </a:p>
      </dgm:t>
    </dgm:pt>
    <dgm:pt modelId="{B3FDAD5B-0E1C-4694-84C1-EEEA991C3645}" type="sibTrans" cxnId="{EC824A6A-3162-4C81-BB86-66445FEC7D74}">
      <dgm:prSet/>
      <dgm:spPr/>
      <dgm:t>
        <a:bodyPr/>
        <a:lstStyle/>
        <a:p>
          <a:endParaRPr lang="en-US"/>
        </a:p>
      </dgm:t>
    </dgm:pt>
    <dgm:pt modelId="{F50ABB48-FFE8-452A-8CC0-98EB30019AD7}">
      <dgm:prSet phldrT="[Text]" custT="1"/>
      <dgm:spPr/>
      <dgm:t>
        <a:bodyPr/>
        <a:lstStyle/>
        <a:p>
          <a:r>
            <a:rPr lang="en-US" sz="1700" dirty="0" smtClean="0"/>
            <a:t>Structured approach and tools</a:t>
          </a:r>
          <a:endParaRPr lang="en-US" sz="1700" dirty="0"/>
        </a:p>
      </dgm:t>
    </dgm:pt>
    <dgm:pt modelId="{FCE4212C-A17A-4C3B-8F36-EB73702AA281}" type="parTrans" cxnId="{F31E92D8-333F-45DB-A312-ACEA7F07452D}">
      <dgm:prSet/>
      <dgm:spPr/>
      <dgm:t>
        <a:bodyPr/>
        <a:lstStyle/>
        <a:p>
          <a:endParaRPr lang="en-US"/>
        </a:p>
      </dgm:t>
    </dgm:pt>
    <dgm:pt modelId="{DB2218C0-E619-4E88-B9B9-17140498B842}" type="sibTrans" cxnId="{F31E92D8-333F-45DB-A312-ACEA7F07452D}">
      <dgm:prSet/>
      <dgm:spPr/>
      <dgm:t>
        <a:bodyPr/>
        <a:lstStyle/>
        <a:p>
          <a:endParaRPr lang="en-US"/>
        </a:p>
      </dgm:t>
    </dgm:pt>
    <dgm:pt modelId="{1A1F4020-4122-4340-A192-B877FA54A84E}">
      <dgm:prSet phldrT="[Text]" custT="1"/>
      <dgm:spPr/>
      <dgm:t>
        <a:bodyPr/>
        <a:lstStyle/>
        <a:p>
          <a:r>
            <a:rPr lang="en-US" sz="1700" dirty="0" smtClean="0"/>
            <a:t>Team or Coalition functioning</a:t>
          </a:r>
          <a:endParaRPr lang="en-US" sz="1700" dirty="0"/>
        </a:p>
      </dgm:t>
    </dgm:pt>
    <dgm:pt modelId="{A641AF91-5B13-4BDF-AC46-2115A1CE3332}" type="parTrans" cxnId="{44D2308D-620F-469F-A074-826953BD791E}">
      <dgm:prSet/>
      <dgm:spPr/>
      <dgm:t>
        <a:bodyPr/>
        <a:lstStyle/>
        <a:p>
          <a:endParaRPr lang="en-US"/>
        </a:p>
      </dgm:t>
    </dgm:pt>
    <dgm:pt modelId="{160EB868-51F6-4CDB-B398-BC27843F4740}" type="sibTrans" cxnId="{44D2308D-620F-469F-A074-826953BD791E}">
      <dgm:prSet/>
      <dgm:spPr/>
      <dgm:t>
        <a:bodyPr/>
        <a:lstStyle/>
        <a:p>
          <a:endParaRPr lang="en-US"/>
        </a:p>
      </dgm:t>
    </dgm:pt>
    <dgm:pt modelId="{0FDEE2A9-C754-4D35-AD8F-3F3D5F4F9093}" type="pres">
      <dgm:prSet presAssocID="{857CD493-12AE-40A3-A8BD-A0AE0553E3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5375B3-D9D8-4AE5-96D3-D5BF7F66AA48}" type="pres">
      <dgm:prSet presAssocID="{17E702A8-3594-43A9-B8B4-6A400315B4B5}" presName="centerShape" presStyleLbl="node0" presStyleIdx="0" presStyleCnt="1" custScaleX="131238" custScaleY="108797"/>
      <dgm:spPr/>
      <dgm:t>
        <a:bodyPr/>
        <a:lstStyle/>
        <a:p>
          <a:endParaRPr lang="en-US"/>
        </a:p>
      </dgm:t>
    </dgm:pt>
    <dgm:pt modelId="{D1AA3849-2E55-470C-8945-6950DE632D57}" type="pres">
      <dgm:prSet presAssocID="{0CE65BD5-3BF0-4BBC-B3F0-C1F616F49FDD}" presName="node" presStyleLbl="node1" presStyleIdx="0" presStyleCnt="4" custScaleX="158044" custScaleY="131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776F0-FC74-4820-98C3-8B4F3DF66C79}" type="pres">
      <dgm:prSet presAssocID="{0CE65BD5-3BF0-4BBC-B3F0-C1F616F49FDD}" presName="dummy" presStyleCnt="0"/>
      <dgm:spPr/>
      <dgm:t>
        <a:bodyPr/>
        <a:lstStyle/>
        <a:p>
          <a:endParaRPr lang="en-US"/>
        </a:p>
      </dgm:t>
    </dgm:pt>
    <dgm:pt modelId="{6436464F-333A-4412-8B21-30D6472424B2}" type="pres">
      <dgm:prSet presAssocID="{6D8842BD-DAE9-4775-A75E-27C8F0FE73C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5E2E4F3-BF44-4E4B-BD36-B36AAD377B00}" type="pres">
      <dgm:prSet presAssocID="{1A1F4020-4122-4340-A192-B877FA54A84E}" presName="node" presStyleLbl="node1" presStyleIdx="1" presStyleCnt="4" custScaleX="137213" custScaleY="106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3B0C7-EAC7-4336-ACD1-63F9DECABCA6}" type="pres">
      <dgm:prSet presAssocID="{1A1F4020-4122-4340-A192-B877FA54A84E}" presName="dummy" presStyleCnt="0"/>
      <dgm:spPr/>
      <dgm:t>
        <a:bodyPr/>
        <a:lstStyle/>
        <a:p>
          <a:endParaRPr lang="en-US"/>
        </a:p>
      </dgm:t>
    </dgm:pt>
    <dgm:pt modelId="{76846993-91E3-40AA-8E40-CD0C2062DF22}" type="pres">
      <dgm:prSet presAssocID="{160EB868-51F6-4CDB-B398-BC27843F474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F7B148B-B2A6-4878-BB5A-F10DC048FEDF}" type="pres">
      <dgm:prSet presAssocID="{65F10C3D-E6A3-4F69-B2C1-963BBC2211A2}" presName="node" presStyleLbl="node1" presStyleIdx="2" presStyleCnt="4" custScaleX="118788" custScaleY="104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BEB44-B7D9-4212-8312-8126006084F4}" type="pres">
      <dgm:prSet presAssocID="{65F10C3D-E6A3-4F69-B2C1-963BBC2211A2}" presName="dummy" presStyleCnt="0"/>
      <dgm:spPr/>
      <dgm:t>
        <a:bodyPr/>
        <a:lstStyle/>
        <a:p>
          <a:endParaRPr lang="en-US"/>
        </a:p>
      </dgm:t>
    </dgm:pt>
    <dgm:pt modelId="{BE4BFA0C-6FAD-419F-AFEE-68BCA2B8021C}" type="pres">
      <dgm:prSet presAssocID="{B3FDAD5B-0E1C-4694-84C1-EEEA991C364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393EB6C-B8CE-479C-8432-FBFB9ABC7396}" type="pres">
      <dgm:prSet presAssocID="{F50ABB48-FFE8-452A-8CC0-98EB30019AD7}" presName="node" presStyleLbl="node1" presStyleIdx="3" presStyleCnt="4" custScaleX="122085" custScaleY="133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4514-AE17-44C3-86C2-B2B335C6FB1E}" type="pres">
      <dgm:prSet presAssocID="{F50ABB48-FFE8-452A-8CC0-98EB30019AD7}" presName="dummy" presStyleCnt="0"/>
      <dgm:spPr/>
      <dgm:t>
        <a:bodyPr/>
        <a:lstStyle/>
        <a:p>
          <a:endParaRPr lang="en-US"/>
        </a:p>
      </dgm:t>
    </dgm:pt>
    <dgm:pt modelId="{803BDDE1-837D-4045-A9BF-4CE119FCD9BC}" type="pres">
      <dgm:prSet presAssocID="{DB2218C0-E619-4E88-B9B9-17140498B84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EED604A-E846-4268-9F82-EC8257FCFFA3}" type="presOf" srcId="{160EB868-51F6-4CDB-B398-BC27843F4740}" destId="{76846993-91E3-40AA-8E40-CD0C2062DF22}" srcOrd="0" destOrd="0" presId="urn:microsoft.com/office/officeart/2005/8/layout/radial6"/>
    <dgm:cxn modelId="{B485D960-1813-4E76-BE4D-5769770F5EBD}" type="presOf" srcId="{17E702A8-3594-43A9-B8B4-6A400315B4B5}" destId="{995375B3-D9D8-4AE5-96D3-D5BF7F66AA48}" srcOrd="0" destOrd="0" presId="urn:microsoft.com/office/officeart/2005/8/layout/radial6"/>
    <dgm:cxn modelId="{F73463CE-B9AA-4B3C-BFF3-DD79F4D0D18D}" type="presOf" srcId="{1A1F4020-4122-4340-A192-B877FA54A84E}" destId="{B5E2E4F3-BF44-4E4B-BD36-B36AAD377B00}" srcOrd="0" destOrd="0" presId="urn:microsoft.com/office/officeart/2005/8/layout/radial6"/>
    <dgm:cxn modelId="{42FC2A7B-5FEC-4977-8EBE-7E4D3BA9DBCD}" type="presOf" srcId="{65F10C3D-E6A3-4F69-B2C1-963BBC2211A2}" destId="{CF7B148B-B2A6-4878-BB5A-F10DC048FEDF}" srcOrd="0" destOrd="0" presId="urn:microsoft.com/office/officeart/2005/8/layout/radial6"/>
    <dgm:cxn modelId="{EC824A6A-3162-4C81-BB86-66445FEC7D74}" srcId="{17E702A8-3594-43A9-B8B4-6A400315B4B5}" destId="{65F10C3D-E6A3-4F69-B2C1-963BBC2211A2}" srcOrd="2" destOrd="0" parTransId="{ECBD9E7B-7A0C-4321-A0F3-FD9478475B7C}" sibTransId="{B3FDAD5B-0E1C-4694-84C1-EEEA991C3645}"/>
    <dgm:cxn modelId="{94C8BD55-F3EB-406B-A145-2A762F091A33}" type="presOf" srcId="{6D8842BD-DAE9-4775-A75E-27C8F0FE73CD}" destId="{6436464F-333A-4412-8B21-30D6472424B2}" srcOrd="0" destOrd="0" presId="urn:microsoft.com/office/officeart/2005/8/layout/radial6"/>
    <dgm:cxn modelId="{96E2B418-6F42-4F34-BF6E-98C6D5C8D245}" type="presOf" srcId="{0CE65BD5-3BF0-4BBC-B3F0-C1F616F49FDD}" destId="{D1AA3849-2E55-470C-8945-6950DE632D57}" srcOrd="0" destOrd="0" presId="urn:microsoft.com/office/officeart/2005/8/layout/radial6"/>
    <dgm:cxn modelId="{F925DE6F-4E47-409D-AA8F-7DE9551B86D3}" type="presOf" srcId="{B3FDAD5B-0E1C-4694-84C1-EEEA991C3645}" destId="{BE4BFA0C-6FAD-419F-AFEE-68BCA2B8021C}" srcOrd="0" destOrd="0" presId="urn:microsoft.com/office/officeart/2005/8/layout/radial6"/>
    <dgm:cxn modelId="{F1EEF498-37A6-4278-888B-4EE4FA1FF97F}" srcId="{17E702A8-3594-43A9-B8B4-6A400315B4B5}" destId="{0CE65BD5-3BF0-4BBC-B3F0-C1F616F49FDD}" srcOrd="0" destOrd="0" parTransId="{8D4BA153-0A8E-4E3E-A57C-148A6363A846}" sibTransId="{6D8842BD-DAE9-4775-A75E-27C8F0FE73CD}"/>
    <dgm:cxn modelId="{CBB7889D-20EF-474A-AC5D-6E02D666EB4C}" srcId="{857CD493-12AE-40A3-A8BD-A0AE0553E32F}" destId="{17E702A8-3594-43A9-B8B4-6A400315B4B5}" srcOrd="0" destOrd="0" parTransId="{6BCA1459-28E5-4235-8E77-BF6514E122BE}" sibTransId="{FEFBB85B-F7C1-4094-80B2-2F8C36900E67}"/>
    <dgm:cxn modelId="{EDAF02EF-4E34-4C14-82C8-9A5F45934DEE}" type="presOf" srcId="{DB2218C0-E619-4E88-B9B9-17140498B842}" destId="{803BDDE1-837D-4045-A9BF-4CE119FCD9BC}" srcOrd="0" destOrd="0" presId="urn:microsoft.com/office/officeart/2005/8/layout/radial6"/>
    <dgm:cxn modelId="{09896289-3351-4202-AD4C-4E64E62B0162}" type="presOf" srcId="{857CD493-12AE-40A3-A8BD-A0AE0553E32F}" destId="{0FDEE2A9-C754-4D35-AD8F-3F3D5F4F9093}" srcOrd="0" destOrd="0" presId="urn:microsoft.com/office/officeart/2005/8/layout/radial6"/>
    <dgm:cxn modelId="{F31E92D8-333F-45DB-A312-ACEA7F07452D}" srcId="{17E702A8-3594-43A9-B8B4-6A400315B4B5}" destId="{F50ABB48-FFE8-452A-8CC0-98EB30019AD7}" srcOrd="3" destOrd="0" parTransId="{FCE4212C-A17A-4C3B-8F36-EB73702AA281}" sibTransId="{DB2218C0-E619-4E88-B9B9-17140498B842}"/>
    <dgm:cxn modelId="{44D2308D-620F-469F-A074-826953BD791E}" srcId="{17E702A8-3594-43A9-B8B4-6A400315B4B5}" destId="{1A1F4020-4122-4340-A192-B877FA54A84E}" srcOrd="1" destOrd="0" parTransId="{A641AF91-5B13-4BDF-AC46-2115A1CE3332}" sibTransId="{160EB868-51F6-4CDB-B398-BC27843F4740}"/>
    <dgm:cxn modelId="{70074AF1-6A33-4C6A-B253-A7BD00320079}" type="presOf" srcId="{F50ABB48-FFE8-452A-8CC0-98EB30019AD7}" destId="{3393EB6C-B8CE-479C-8432-FBFB9ABC7396}" srcOrd="0" destOrd="0" presId="urn:microsoft.com/office/officeart/2005/8/layout/radial6"/>
    <dgm:cxn modelId="{CAB7B713-387B-4BCE-B03D-30EC029BCCD2}" type="presParOf" srcId="{0FDEE2A9-C754-4D35-AD8F-3F3D5F4F9093}" destId="{995375B3-D9D8-4AE5-96D3-D5BF7F66AA48}" srcOrd="0" destOrd="0" presId="urn:microsoft.com/office/officeart/2005/8/layout/radial6"/>
    <dgm:cxn modelId="{B126EC81-A63C-4BCA-9873-B3ED6F3E500E}" type="presParOf" srcId="{0FDEE2A9-C754-4D35-AD8F-3F3D5F4F9093}" destId="{D1AA3849-2E55-470C-8945-6950DE632D57}" srcOrd="1" destOrd="0" presId="urn:microsoft.com/office/officeart/2005/8/layout/radial6"/>
    <dgm:cxn modelId="{400C03FF-6ECF-4C5E-8466-4EC90E03B63A}" type="presParOf" srcId="{0FDEE2A9-C754-4D35-AD8F-3F3D5F4F9093}" destId="{02F776F0-FC74-4820-98C3-8B4F3DF66C79}" srcOrd="2" destOrd="0" presId="urn:microsoft.com/office/officeart/2005/8/layout/radial6"/>
    <dgm:cxn modelId="{71C2B2BA-F1C9-4F47-B03F-F7A9630B77F0}" type="presParOf" srcId="{0FDEE2A9-C754-4D35-AD8F-3F3D5F4F9093}" destId="{6436464F-333A-4412-8B21-30D6472424B2}" srcOrd="3" destOrd="0" presId="urn:microsoft.com/office/officeart/2005/8/layout/radial6"/>
    <dgm:cxn modelId="{6D53240E-1206-400B-9893-0BE564158A1F}" type="presParOf" srcId="{0FDEE2A9-C754-4D35-AD8F-3F3D5F4F9093}" destId="{B5E2E4F3-BF44-4E4B-BD36-B36AAD377B00}" srcOrd="4" destOrd="0" presId="urn:microsoft.com/office/officeart/2005/8/layout/radial6"/>
    <dgm:cxn modelId="{ED1CF9E8-1B34-4985-A099-0B328AD13E9D}" type="presParOf" srcId="{0FDEE2A9-C754-4D35-AD8F-3F3D5F4F9093}" destId="{7723B0C7-EAC7-4336-ACD1-63F9DECABCA6}" srcOrd="5" destOrd="0" presId="urn:microsoft.com/office/officeart/2005/8/layout/radial6"/>
    <dgm:cxn modelId="{4EA6F968-54FD-4C2D-9D1D-5B5DA5454357}" type="presParOf" srcId="{0FDEE2A9-C754-4D35-AD8F-3F3D5F4F9093}" destId="{76846993-91E3-40AA-8E40-CD0C2062DF22}" srcOrd="6" destOrd="0" presId="urn:microsoft.com/office/officeart/2005/8/layout/radial6"/>
    <dgm:cxn modelId="{31F2EEBF-1B23-4F45-A419-5579F29057F4}" type="presParOf" srcId="{0FDEE2A9-C754-4D35-AD8F-3F3D5F4F9093}" destId="{CF7B148B-B2A6-4878-BB5A-F10DC048FEDF}" srcOrd="7" destOrd="0" presId="urn:microsoft.com/office/officeart/2005/8/layout/radial6"/>
    <dgm:cxn modelId="{AF1900D3-EF25-47E7-BEA1-09B07E52EC56}" type="presParOf" srcId="{0FDEE2A9-C754-4D35-AD8F-3F3D5F4F9093}" destId="{B75BEB44-B7D9-4212-8312-8126006084F4}" srcOrd="8" destOrd="0" presId="urn:microsoft.com/office/officeart/2005/8/layout/radial6"/>
    <dgm:cxn modelId="{878A96DE-AA48-4FD3-B799-F85539BDA7F2}" type="presParOf" srcId="{0FDEE2A9-C754-4D35-AD8F-3F3D5F4F9093}" destId="{BE4BFA0C-6FAD-419F-AFEE-68BCA2B8021C}" srcOrd="9" destOrd="0" presId="urn:microsoft.com/office/officeart/2005/8/layout/radial6"/>
    <dgm:cxn modelId="{32CD562A-9516-4F72-829B-38A52E33DCB0}" type="presParOf" srcId="{0FDEE2A9-C754-4D35-AD8F-3F3D5F4F9093}" destId="{3393EB6C-B8CE-479C-8432-FBFB9ABC7396}" srcOrd="10" destOrd="0" presId="urn:microsoft.com/office/officeart/2005/8/layout/radial6"/>
    <dgm:cxn modelId="{EF61BEB4-3ABF-4F27-AC27-F2FA4A0A0DC2}" type="presParOf" srcId="{0FDEE2A9-C754-4D35-AD8F-3F3D5F4F9093}" destId="{74F64514-AE17-44C3-86C2-B2B335C6FB1E}" srcOrd="11" destOrd="0" presId="urn:microsoft.com/office/officeart/2005/8/layout/radial6"/>
    <dgm:cxn modelId="{2DE734AF-AE2C-46C4-8F9E-C29011EF5594}" type="presParOf" srcId="{0FDEE2A9-C754-4D35-AD8F-3F3D5F4F9093}" destId="{803BDDE1-837D-4045-A9BF-4CE119FCD9B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C119-0F55-4FD9-8E8F-033B95549445}">
      <dsp:nvSpPr>
        <dsp:cNvPr id="0" name=""/>
        <dsp:cNvSpPr/>
      </dsp:nvSpPr>
      <dsp:spPr>
        <a:xfrm>
          <a:off x="2014339" y="1074539"/>
          <a:ext cx="2676921" cy="26769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Lack of structured coalitions &amp; teams </a:t>
          </a:r>
          <a:endParaRPr lang="en-US" sz="3200" kern="1200" dirty="0"/>
        </a:p>
      </dsp:txBody>
      <dsp:txXfrm>
        <a:off x="2406365" y="1466565"/>
        <a:ext cx="1892869" cy="1892869"/>
      </dsp:txXfrm>
    </dsp:sp>
    <dsp:sp modelId="{F3FABF70-EC2B-40E7-8796-945A2B310B19}">
      <dsp:nvSpPr>
        <dsp:cNvPr id="0" name=""/>
        <dsp:cNvSpPr/>
      </dsp:nvSpPr>
      <dsp:spPr>
        <a:xfrm>
          <a:off x="2683569" y="477"/>
          <a:ext cx="1338460" cy="1338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Lack of organization (PS)</a:t>
          </a:r>
          <a:endParaRPr lang="en-US" sz="1200" kern="1200" dirty="0"/>
        </a:p>
      </dsp:txBody>
      <dsp:txXfrm>
        <a:off x="2879582" y="196490"/>
        <a:ext cx="946434" cy="946434"/>
      </dsp:txXfrm>
    </dsp:sp>
    <dsp:sp modelId="{C9FD1CF3-CAA2-4E11-8443-8A536B444F88}">
      <dsp:nvSpPr>
        <dsp:cNvPr id="0" name=""/>
        <dsp:cNvSpPr/>
      </dsp:nvSpPr>
      <dsp:spPr>
        <a:xfrm>
          <a:off x="4193304" y="872123"/>
          <a:ext cx="1338460" cy="1338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Lack of mutual trust</a:t>
          </a:r>
          <a:endParaRPr lang="en-US" sz="1200" kern="1200" dirty="0"/>
        </a:p>
      </dsp:txBody>
      <dsp:txXfrm>
        <a:off x="4389317" y="1068136"/>
        <a:ext cx="946434" cy="946434"/>
      </dsp:txXfrm>
    </dsp:sp>
    <dsp:sp modelId="{8FB8F2B3-3535-437C-945D-727C32D9638E}">
      <dsp:nvSpPr>
        <dsp:cNvPr id="0" name=""/>
        <dsp:cNvSpPr/>
      </dsp:nvSpPr>
      <dsp:spPr>
        <a:xfrm>
          <a:off x="4193304" y="2615415"/>
          <a:ext cx="1338460" cy="1338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Lack of capacity (incl. continual change; no commitment)</a:t>
          </a:r>
          <a:endParaRPr lang="en-US" sz="1200" kern="1200" dirty="0"/>
        </a:p>
      </dsp:txBody>
      <dsp:txXfrm>
        <a:off x="4389317" y="2811428"/>
        <a:ext cx="946434" cy="946434"/>
      </dsp:txXfrm>
    </dsp:sp>
    <dsp:sp modelId="{AE1DEE1B-0CED-452F-9484-84B1B06E3005}">
      <dsp:nvSpPr>
        <dsp:cNvPr id="0" name=""/>
        <dsp:cNvSpPr/>
      </dsp:nvSpPr>
      <dsp:spPr>
        <a:xfrm>
          <a:off x="2683569" y="3487061"/>
          <a:ext cx="1338460" cy="1338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Lack of mechanisms for implementing</a:t>
          </a:r>
          <a:endParaRPr lang="en-US" sz="1200" kern="1200" dirty="0"/>
        </a:p>
      </dsp:txBody>
      <dsp:txXfrm>
        <a:off x="2879582" y="3683074"/>
        <a:ext cx="946434" cy="946434"/>
      </dsp:txXfrm>
    </dsp:sp>
    <dsp:sp modelId="{CC3ED0F5-6601-42A7-8A61-F3BE1D910030}">
      <dsp:nvSpPr>
        <dsp:cNvPr id="0" name=""/>
        <dsp:cNvSpPr/>
      </dsp:nvSpPr>
      <dsp:spPr>
        <a:xfrm>
          <a:off x="1173834" y="2615415"/>
          <a:ext cx="1338460" cy="1338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Weak </a:t>
          </a:r>
          <a:r>
            <a:rPr lang="en-US" sz="1200" kern="1200" dirty="0" smtClean="0"/>
            <a:t>coordination and/or follow up </a:t>
          </a:r>
          <a:endParaRPr lang="en-US" sz="1200" kern="1200" dirty="0"/>
        </a:p>
      </dsp:txBody>
      <dsp:txXfrm>
        <a:off x="1369847" y="2811428"/>
        <a:ext cx="946434" cy="946434"/>
      </dsp:txXfrm>
    </dsp:sp>
    <dsp:sp modelId="{70C28C53-D036-4D19-922E-C59A5B357D76}">
      <dsp:nvSpPr>
        <dsp:cNvPr id="0" name=""/>
        <dsp:cNvSpPr/>
      </dsp:nvSpPr>
      <dsp:spPr>
        <a:xfrm>
          <a:off x="1173834" y="872123"/>
          <a:ext cx="1338460" cy="1338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mechanisms for sustaining  partnership</a:t>
          </a:r>
          <a:endParaRPr lang="en-US" sz="1200" kern="1200" dirty="0"/>
        </a:p>
      </dsp:txBody>
      <dsp:txXfrm>
        <a:off x="1369847" y="1068136"/>
        <a:ext cx="946434" cy="946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BDDE1-837D-4045-A9BF-4CE119FCD9BC}">
      <dsp:nvSpPr>
        <dsp:cNvPr id="0" name=""/>
        <dsp:cNvSpPr/>
      </dsp:nvSpPr>
      <dsp:spPr>
        <a:xfrm>
          <a:off x="1566459" y="623785"/>
          <a:ext cx="3636429" cy="363642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shade val="90000"/>
            <a:hueOff val="-110302"/>
            <a:satOff val="-21019"/>
            <a:lumOff val="21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BFA0C-6FAD-419F-AFEE-68BCA2B8021C}">
      <dsp:nvSpPr>
        <dsp:cNvPr id="0" name=""/>
        <dsp:cNvSpPr/>
      </dsp:nvSpPr>
      <dsp:spPr>
        <a:xfrm>
          <a:off x="1566459" y="623785"/>
          <a:ext cx="3636429" cy="363642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shade val="90000"/>
            <a:hueOff val="-220604"/>
            <a:satOff val="-42037"/>
            <a:lumOff val="424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46993-91E3-40AA-8E40-CD0C2062DF22}">
      <dsp:nvSpPr>
        <dsp:cNvPr id="0" name=""/>
        <dsp:cNvSpPr/>
      </dsp:nvSpPr>
      <dsp:spPr>
        <a:xfrm>
          <a:off x="1566459" y="623785"/>
          <a:ext cx="3636429" cy="3636429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shade val="90000"/>
            <a:hueOff val="-110302"/>
            <a:satOff val="-21019"/>
            <a:lumOff val="21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6464F-333A-4412-8B21-30D6472424B2}">
      <dsp:nvSpPr>
        <dsp:cNvPr id="0" name=""/>
        <dsp:cNvSpPr/>
      </dsp:nvSpPr>
      <dsp:spPr>
        <a:xfrm>
          <a:off x="1566459" y="623785"/>
          <a:ext cx="3636429" cy="3636429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375B3-D9D8-4AE5-96D3-D5BF7F66AA48}">
      <dsp:nvSpPr>
        <dsp:cNvPr id="0" name=""/>
        <dsp:cNvSpPr/>
      </dsp:nvSpPr>
      <dsp:spPr>
        <a:xfrm>
          <a:off x="2286004" y="1531197"/>
          <a:ext cx="2197339" cy="1821606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Successful implementation through effective reform coalitions</a:t>
          </a:r>
          <a:endParaRPr lang="en-US" sz="1700" kern="1200" dirty="0"/>
        </a:p>
      </dsp:txBody>
      <dsp:txXfrm>
        <a:off x="2607797" y="1797965"/>
        <a:ext cx="1553753" cy="1288070"/>
      </dsp:txXfrm>
    </dsp:sp>
    <dsp:sp modelId="{D1AA3849-2E55-470C-8945-6950DE632D57}">
      <dsp:nvSpPr>
        <dsp:cNvPr id="0" name=""/>
        <dsp:cNvSpPr/>
      </dsp:nvSpPr>
      <dsp:spPr>
        <a:xfrm>
          <a:off x="2458519" y="-106812"/>
          <a:ext cx="1852309" cy="154557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Authorizing Environment</a:t>
          </a:r>
          <a:endParaRPr lang="en-US" sz="1700" kern="1200" dirty="0"/>
        </a:p>
      </dsp:txBody>
      <dsp:txXfrm>
        <a:off x="2729783" y="119533"/>
        <a:ext cx="1309781" cy="1092889"/>
      </dsp:txXfrm>
    </dsp:sp>
    <dsp:sp modelId="{B5E2E4F3-BF44-4E4B-BD36-B36AAD377B00}">
      <dsp:nvSpPr>
        <dsp:cNvPr id="0" name=""/>
        <dsp:cNvSpPr/>
      </dsp:nvSpPr>
      <dsp:spPr>
        <a:xfrm>
          <a:off x="4356613" y="1815777"/>
          <a:ext cx="1608165" cy="1252445"/>
        </a:xfrm>
        <a:prstGeom prst="ellipse">
          <a:avLst/>
        </a:prstGeom>
        <a:solidFill>
          <a:schemeClr val="accent2">
            <a:shade val="50000"/>
            <a:hueOff val="-111204"/>
            <a:satOff val="-22793"/>
            <a:lumOff val="27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Team or Coalition functioning</a:t>
          </a:r>
          <a:endParaRPr lang="en-US" sz="1700" kern="1200" dirty="0"/>
        </a:p>
      </dsp:txBody>
      <dsp:txXfrm>
        <a:off x="4592123" y="1999193"/>
        <a:ext cx="1137145" cy="885613"/>
      </dsp:txXfrm>
    </dsp:sp>
    <dsp:sp modelId="{CF7B148B-B2A6-4878-BB5A-F10DC048FEDF}">
      <dsp:nvSpPr>
        <dsp:cNvPr id="0" name=""/>
        <dsp:cNvSpPr/>
      </dsp:nvSpPr>
      <dsp:spPr>
        <a:xfrm>
          <a:off x="2688563" y="3604832"/>
          <a:ext cx="1392220" cy="1226379"/>
        </a:xfrm>
        <a:prstGeom prst="ellipse">
          <a:avLst/>
        </a:prstGeom>
        <a:solidFill>
          <a:schemeClr val="accent2">
            <a:shade val="50000"/>
            <a:hueOff val="-222408"/>
            <a:satOff val="-45587"/>
            <a:lumOff val="540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Change process coaching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892449" y="3784431"/>
        <a:ext cx="984448" cy="867181"/>
      </dsp:txXfrm>
    </dsp:sp>
    <dsp:sp modelId="{3393EB6C-B8CE-479C-8432-FBFB9ABC7396}">
      <dsp:nvSpPr>
        <dsp:cNvPr id="0" name=""/>
        <dsp:cNvSpPr/>
      </dsp:nvSpPr>
      <dsp:spPr>
        <a:xfrm>
          <a:off x="893220" y="1662412"/>
          <a:ext cx="1430862" cy="1559175"/>
        </a:xfrm>
        <a:prstGeom prst="ellipse">
          <a:avLst/>
        </a:prstGeom>
        <a:solidFill>
          <a:schemeClr val="accent2">
            <a:shade val="50000"/>
            <a:hueOff val="-111204"/>
            <a:satOff val="-22793"/>
            <a:lumOff val="27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Structured approach and tools</a:t>
          </a:r>
          <a:endParaRPr lang="en-US" sz="1700" kern="1200" dirty="0"/>
        </a:p>
      </dsp:txBody>
      <dsp:txXfrm>
        <a:off x="1102765" y="1890748"/>
        <a:ext cx="1011772" cy="1102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1BF517-3767-4E38-A2BB-ABE8DD1A1D33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ED77C3-377B-4F53-9269-436E968A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7268CD-D2BC-4040-A0AE-45EEC96F477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700CD0-5CE1-4482-860A-4B1B36151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3E182-AC7B-496A-82B7-9A63CB8FBEE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553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205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issues: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Lack of mechanisms for implementing  joint agendas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People concerned by recommendations not committed in implementing those action plans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Weak coordination between the different actors and stakeholders (institutions, individuals)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Planning without milestones or progress markers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Lack of follow-up on the implementation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Lack of organization at the level of private sector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No mechanisms for sustaining partnership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00CD0-5CE1-4482-860A-4B1B36151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Identifying people concerned by the challenges</a:t>
            </a:r>
          </a:p>
          <a:p>
            <a:r>
              <a:rPr lang="en-US" dirty="0" smtClean="0"/>
              <a:t>Bringing them together to work towards shared goals in an organized fashion</a:t>
            </a:r>
          </a:p>
          <a:p>
            <a:r>
              <a:rPr lang="en-US" dirty="0" smtClean="0"/>
              <a:t>Making team members accountable for their actions and results</a:t>
            </a:r>
          </a:p>
          <a:p>
            <a:r>
              <a:rPr lang="en-US" dirty="0" smtClean="0"/>
              <a:t>Clarifying roles and responsibility for deliverables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00CD0-5CE1-4482-860A-4B1B36151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stakeholder mapping,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effective facilitation,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team dynamics,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coalition building,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work plan development,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follow-up and monitoring…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00CD0-5CE1-4482-860A-4B1B36151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368419-EF9F-4A88-9ECB-AD9161B71026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991097" y="3028199"/>
            <a:ext cx="3124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1400" b="1" dirty="0" smtClean="0">
              <a:latin typeface="Arial" pitchFamily="34" charset="0"/>
            </a:endParaRPr>
          </a:p>
          <a:p>
            <a:pPr algn="ctr" eaLnBrk="0" hangingPunct="0"/>
            <a:endParaRPr lang="en-US" sz="1400" b="1" dirty="0" smtClean="0">
              <a:latin typeface="Arial" pitchFamily="34" charset="0"/>
            </a:endParaRPr>
          </a:p>
          <a:p>
            <a:pPr algn="ctr" eaLnBrk="0" hangingPunct="0"/>
            <a:endParaRPr lang="en-US" sz="1400" b="1" dirty="0" smtClean="0">
              <a:latin typeface="Arial" pitchFamily="34" charset="0"/>
            </a:endParaRPr>
          </a:p>
          <a:p>
            <a:pPr algn="ctr" eaLnBrk="0" hangingPunct="0"/>
            <a:endParaRPr lang="en-US" sz="1400" b="1" dirty="0" smtClean="0">
              <a:latin typeface="Arial" pitchFamily="34" charset="0"/>
            </a:endParaRPr>
          </a:p>
          <a:p>
            <a:pPr algn="ctr" eaLnBrk="0" hangingPunct="0"/>
            <a:r>
              <a:rPr lang="en-US" sz="1400" b="1" dirty="0" err="1" smtClean="0">
                <a:latin typeface="Arial" pitchFamily="34" charset="0"/>
              </a:rPr>
              <a:t>Benjamina</a:t>
            </a:r>
            <a:r>
              <a:rPr lang="en-US" sz="1400" b="1" dirty="0" smtClean="0">
                <a:latin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</a:rPr>
              <a:t>Randrianarivelo</a:t>
            </a:r>
            <a:endParaRPr lang="en-US" sz="1400" b="1" dirty="0">
              <a:latin typeface="Arial" pitchFamily="34" charset="0"/>
            </a:endParaRPr>
          </a:p>
          <a:p>
            <a:pPr algn="ctr" eaLnBrk="0" hangingPunct="0"/>
            <a:r>
              <a:rPr lang="en-US" sz="1200" dirty="0">
                <a:latin typeface="Arial" pitchFamily="34" charset="0"/>
              </a:rPr>
              <a:t>World Bank </a:t>
            </a:r>
            <a:r>
              <a:rPr lang="en-US" sz="1200" dirty="0" smtClean="0">
                <a:latin typeface="Arial" pitchFamily="34" charset="0"/>
              </a:rPr>
              <a:t>Institute</a:t>
            </a:r>
            <a:endParaRPr lang="en-US" sz="1200" dirty="0">
              <a:latin typeface="Arial" pitchFamily="34" charset="0"/>
            </a:endParaRPr>
          </a:p>
          <a:p>
            <a:pPr algn="ctr" eaLnBrk="0" hangingPunct="0"/>
            <a:endParaRPr lang="en-US" sz="1200" dirty="0" smtClean="0">
              <a:latin typeface="Arial" pitchFamily="34" charset="0"/>
            </a:endParaRPr>
          </a:p>
          <a:p>
            <a:pPr algn="ctr" eaLnBrk="0" hangingPunct="0"/>
            <a:r>
              <a:rPr lang="en-US" sz="1200" dirty="0" smtClean="0">
                <a:latin typeface="Arial" pitchFamily="34" charset="0"/>
              </a:rPr>
              <a:t>Operations Officer</a:t>
            </a:r>
          </a:p>
          <a:p>
            <a:pPr algn="ctr" eaLnBrk="0" hangingPunct="0"/>
            <a:r>
              <a:rPr lang="en-US" sz="1200" dirty="0" smtClean="0">
                <a:latin typeface="Arial" pitchFamily="34" charset="0"/>
              </a:rPr>
              <a:t>Leadership &amp; Governance </a:t>
            </a:r>
          </a:p>
          <a:p>
            <a:pPr algn="ctr" eaLnBrk="0" hangingPunct="0"/>
            <a:r>
              <a:rPr lang="en-US" sz="1200" dirty="0" smtClean="0">
                <a:latin typeface="Arial" pitchFamily="34" charset="0"/>
              </a:rPr>
              <a:t>(WBILG)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8077200" y="66595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fld id="{5F3276BF-1A08-4490-912C-C7E91009F480}" type="slidenum">
              <a:rPr lang="en-US" sz="1200">
                <a:latin typeface="55 Helvetica Roman"/>
              </a:rPr>
              <a:pPr algn="r" eaLnBrk="0" hangingPunct="0">
                <a:spcBef>
                  <a:spcPct val="50000"/>
                </a:spcBef>
              </a:pPr>
              <a:t>1</a:t>
            </a:fld>
            <a:endParaRPr lang="en-US" sz="1200">
              <a:latin typeface="55 Helvetica Roman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000497" y="1981200"/>
            <a:ext cx="5105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/>
              <a:t>BUILDING EFFECTIVE REFORM TEAMS </a:t>
            </a:r>
            <a:r>
              <a:rPr lang="en-US" sz="2800" dirty="0"/>
              <a:t>with </a:t>
            </a:r>
            <a:r>
              <a:rPr lang="en-US" sz="2800" b="1" dirty="0"/>
              <a:t>LEADERSHIP FOR RESULTS </a:t>
            </a:r>
            <a:r>
              <a:rPr lang="en-US" sz="2800" dirty="0"/>
              <a:t>– </a:t>
            </a:r>
            <a:r>
              <a:rPr lang="en-US" sz="2800" dirty="0" smtClean="0"/>
              <a:t>L4R</a:t>
            </a:r>
          </a:p>
          <a:p>
            <a:pPr algn="ctr" eaLnBrk="0" hangingPunct="0"/>
            <a:endParaRPr lang="en-US" sz="500" dirty="0" smtClean="0"/>
          </a:p>
          <a:p>
            <a:pPr algn="ctr" eaLnBrk="0" hangingPunct="0"/>
            <a:r>
              <a:rPr lang="en-US" sz="1600" b="1" smtClean="0">
                <a:solidFill>
                  <a:schemeClr val="tx2"/>
                </a:solidFill>
                <a:latin typeface="Arial" pitchFamily="34" charset="0"/>
              </a:rPr>
              <a:t>Frankfurt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, March 4</a:t>
            </a:r>
            <a:r>
              <a:rPr lang="en-US" sz="1600" b="1" baseline="30000" dirty="0" smtClean="0">
                <a:solidFill>
                  <a:schemeClr val="tx2"/>
                </a:solidFill>
                <a:latin typeface="Arial" pitchFamily="34" charset="0"/>
              </a:rPr>
              <a:t>th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, 2014</a:t>
            </a:r>
            <a:endParaRPr lang="en-US" sz="16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99564"/>
            <a:ext cx="5943600" cy="609600"/>
          </a:xfrm>
          <a:prstGeom prst="rect">
            <a:avLst/>
          </a:prstGeom>
        </p:spPr>
      </p:pic>
      <p:pic>
        <p:nvPicPr>
          <p:cNvPr id="10" name="Picture 9" descr="C:\Users\wb263560\WinRAR-HOLD\Rar$DI97.520\wb_logo_univer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77" y="5334000"/>
            <a:ext cx="2377440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0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pratictioners</a:t>
            </a:r>
            <a:r>
              <a:rPr lang="en-US" dirty="0" smtClean="0"/>
              <a:t> of L4R/RRI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94" y="2223016"/>
            <a:ext cx="1367306" cy="3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7" y="2915843"/>
            <a:ext cx="2870394" cy="35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6" y="4491037"/>
            <a:ext cx="2056007" cy="3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20" y="3581400"/>
            <a:ext cx="67135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9" y="5715000"/>
            <a:ext cx="1262061" cy="1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6" y="3581401"/>
            <a:ext cx="948533" cy="5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105400"/>
            <a:ext cx="1971675" cy="3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18596"/>
            <a:ext cx="130968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05609"/>
            <a:ext cx="1195387" cy="7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3429000"/>
            <a:ext cx="1090992" cy="7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69" y="3273949"/>
            <a:ext cx="1075531" cy="67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0.gstatic.com/images?q=tbn:ANd9GcRwjLuFiDGYMKgV5GVtBRRXxyfdlKAWkKOtlaPhZ-C4ts7vM4Nb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44" y="4346253"/>
            <a:ext cx="1028524" cy="68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data:image/jpeg;base64,/9j/4AAQSkZJRgABAQAAAQABAAD/2wCEAAkGBwgHBgkIBwgKCgkLDRYPDQwMDRsUFRAWIB0iIiAdHx8kKDQsJCYxJx8fLT0tMTU3Ojo6Iys/RD84QzQ5OjcBCgoKDQwNGg8PGjclHyU3Nzc3Nzc3Nzc3Nzc3Nzc3Nzc3Nzc3Nzc3Nzc3Nzc3Nzc3Nzc3Nzc3Nzc3Nzc3Nzc3N//AABEIAFoAlgMBEQACEQEDEQH/xAAbAAEAAQUBAAAAAAAAAAAAAAAAAQIEBQYHA//EADAQAAECAwcDAwMEAwAAAAAAAAABAgMRlAQGFlFV0uMFFyESMUEHE8FhhKHTIjKR/8QAGgEBAAIDAQAAAAAAAAAAAAAAAAEDAgQGBf/EAC8RAQABAgQFAgQGAwAAAAAAAAABFaECBBFSA1Fi0eEhMQUSYXETQUKRsfCBgsH/2gAMAwEAAhEDEQA/ANXO0cgAAAAAAAAAAAAAAAAAAAAAAAAAAAAAAAAAAAAAAAAAAAAAAAAAAAAAAAAAAAAAAAAANkwFejSXVEHeadQy2609m7T8xyuYCvRpLqiDvFQy2609in5jlcwFejSXVEHeKhlt1p7FPzHK5gK9GkuqIO8VDLbrT2KfmOVzAV6NJdUQd4qGW3WnsU/McrmAr0aS6og7xUMtutPYp+Y5XMBXo0l1RB3ioZbdaexT8xyuYCvRpLqiDvFQy2609in5jlcwHejSVqIO8ioZbfaexT8xtuhLiXnXwnS1X9zB3io5XfaexTsztTgO9GkuqIO8moZbdaexT8xyuYCvRpLqiDvFQy2609in5jlcwFejSXVEHeKhlt1p7FPzHK5gK9GkuqIO8VDLbrT2KfmOVzAV6NJdUQd4qGW3WnsU/McrmAr0aS6og7xUMtutPYp+Y5XMBXo0l1RB3ioZbdaexT8xyuYCvRpLqiDvFQy2609in5jlcwFejSXVEHeKhlt1p7FPzHK7ukkyOXdESTIBJMgEkyASTIBJMgEkyAh6o1qqskRCJnQ0eDUdEYkSJ/inujZ+xhGuL1xJnSFpZrSyLaojVa30xPDVRJKZzwoiNefuowcb5sc4f2XaTguairOGqy8+6KYRrgnT8l/pK4kmRYgkmQCSZAJJkAkmQCSZAJJkAkmQEgAAAAAAAeUdixGI1JS9STnkYY41jRMMReC3thLCsHrc18fy/wBHujE/X4mvj/sirj5nhcCPm4vt5/57z9vqr4nzaaYPeWCayzQoj4iPSG5fSsNWM9LmLLP58p8mrPxvJTE6xP209vT8v8+n3+ij8Pi4YjT0mPedZ9dfb0+jaOn2tvU+mpFSSRFSTk9pOT8fg3YxYeJg1wzr/fo2cM6xEsg2aJ5LUpAAAAAAAAAAAAAAAAQ7ygGBtPQrF1G2Pj2qJaUtC+HNSKqJ4yTLx/JrRw+Fjxa48MTi+sRP8wjFgifVQ66PTVSTn2tUlKf31Lo4eDDGkYMMf64ezD8LCu+ldKs3TIsRtiWM5sWX3PuRFc1JZfqYxprphj9o0/hZGGMMMuWgAAAAAAABzHuy/Qm1vGe1R+u3l5NVjbc7sv0Jtbxij9dvJVY23O7L9CbW8Yo/XbyVWNtzuy/Qm1vGKP128lVjbc7sv0Jtbxij9dvJVY23O7L9CbW8Yo/XbyVWNtzuy/Qm1vGKP128lVjbdHdl+hNreMUfrt5KrG26l/1V+5/v0Bq/veMifgsYvfHbyVaI/TdSv1SmiNXoc2p8Lbl/rMZ+CYZ9Pnt5TVo2XVt+q6tREb0FqInwls4zOPg8R+u3lFVjbdV3ZfoTa3jFH67eSqxtud2X6E2t4xR+u3kqsbbndl+hNreMUfrt5KrG253ZfoTa3jFH67eSqxtud2X6E2t4xR+u3kqsbbndl+hNreMUfrt5KrG253ZfoTa3jFH67eSqxtud2X6E2t4xR+u3kqsbbuaHtPG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411163"/>
            <a:ext cx="1428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data:image/jpeg;base64,/9j/4AAQSkZJRgABAQAAAQABAAD/2wCEAAkGBwgHBgkIBwgKCgkLDRYPDQwMDRsUFRAWIB0iIiAdHx8kKDQsJCYxJx8fLT0tMTU3Ojo6Iys/RD84QzQ5OjcBCgoKDQwNGg8PGjclHyU3Nzc3Nzc3Nzc3Nzc3Nzc3Nzc3Nzc3Nzc3Nzc3Nzc3Nzc3Nzc3Nzc3Nzc3Nzc3Nzc3N//AABEIAFoAlgMBEQACEQEDEQH/xAAbAAEAAQUBAAAAAAAAAAAAAAAAAQIEBQYHA//EADAQAAECAwcDAwMEAwAAAAAAAAABAgMRlAQGFlFV0uMFFyESMUEHE8FhhKHTIjKR/8QAGgEBAAIDAQAAAAAAAAAAAAAAAAEDAgQGBf/EAC8RAQABAgQFAgQGAwAAAAAAAAABFaECBBFSA1Fi0eEhMQUSYXETQUKRsfCBgsH/2gAMAwEAAhEDEQA/ANXO0cgAAAAAAAAAAAAAAAAAAAAAAAAAAAAAAAAAAAAAAAAAAAAAAAAAAAAAAAAAAAAAAAAANkwFejSXVEHeadQy2609m7T8xyuYCvRpLqiDvFQy2609in5jlcwFejSXVEHeKhlt1p7FPzHK5gK9GkuqIO8VDLbrT2KfmOVzAV6NJdUQd4qGW3WnsU/McrmAr0aS6og7xUMtutPYp+Y5XMBXo0l1RB3ioZbdaexT8xyuYCvRpLqiDvFQy2609in5jlcwHejSVqIO8ioZbfaexT8xtuhLiXnXwnS1X9zB3io5XfaexTsztTgO9GkuqIO8moZbdaexT8xyuYCvRpLqiDvFQy2609in5jlcwFejSXVEHeKhlt1p7FPzHK5gK9GkuqIO8VDLbrT2KfmOVzAV6NJdUQd4qGW3WnsU/McrmAr0aS6og7xUMtutPYp+Y5XMBXo0l1RB3ioZbdaexT8xyuYCvRpLqiDvFQy2609in5jlcwFejSXVEHeKhlt1p7FPzHK7ukkyOXdESTIBJMgEkyASTIBJMgEkyAh6o1qqskRCJnQ0eDUdEYkSJ/inujZ+xhGuL1xJnSFpZrSyLaojVa30xPDVRJKZzwoiNefuowcb5sc4f2XaTguairOGqy8+6KYRrgnT8l/pK4kmRYgkmQCSZAJJkAkmQCSZAJJkAkmQEgAAAAAAAeUdixGI1JS9STnkYY41jRMMReC3thLCsHrc18fy/wBHujE/X4mvj/sirj5nhcCPm4vt5/57z9vqr4nzaaYPeWCayzQoj4iPSG5fSsNWM9LmLLP58p8mrPxvJTE6xP209vT8v8+n3+ij8Pi4YjT0mPedZ9dfb0+jaOn2tvU+mpFSSRFSTk9pOT8fg3YxYeJg1wzr/fo2cM6xEsg2aJ5LUpAAAAAAAAAAAAAAAAQ7ygGBtPQrF1G2Pj2qJaUtC+HNSKqJ4yTLx/JrRw+Fjxa48MTi+sRP8wjFgifVQ66PTVSTn2tUlKf31Lo4eDDGkYMMf64ezD8LCu+ldKs3TIsRtiWM5sWX3PuRFc1JZfqYxprphj9o0/hZGGMMMuWgAAAAAAABzHuy/Qm1vGe1R+u3l5NVjbc7sv0Jtbxij9dvJVY23O7L9CbW8Yo/XbyVWNtzuy/Qm1vGKP128lVjbc7sv0Jtbxij9dvJVY23O7L9CbW8Yo/XbyVWNtzuy/Qm1vGKP128lVjbdHdl+hNreMUfrt5KrG26l/1V+5/v0Bq/veMifgsYvfHbyVaI/TdSv1SmiNXoc2p8Lbl/rMZ+CYZ9Pnt5TVo2XVt+q6tREb0FqInwls4zOPg8R+u3lFVjbdV3ZfoTa3jFH67eSqxtud2X6E2t4xR+u3kqsbbndl+hNreMUfrt5KrG253ZfoTa3jFH67eSqxtud2X6E2t4xR+u3kqsbbndl+hNreMUfrt5KrG253ZfoTa3jFH67eSqxtud2X6E2t4xR+u3kqsbbuaHtPG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-258763"/>
            <a:ext cx="1428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38" y="4163196"/>
            <a:ext cx="1204516" cy="72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11" descr="data:image/jpeg;base64,/9j/4AAQSkZJRgABAQAAAQABAAD/2wCEAAkGBwgHBgkIBwgKCgkLDRYPDQwMDRsUFRAWIB0iIiAdHx8kKDQsJCYxJx8fLT0tMTU3Ojo6Iys/RD84QzQ5OjcBCgoKDQwNGg8PGjclHyU3Nzc3Nzc3Nzc3Nzc3Nzc3Nzc3Nzc3Nzc3Nzc3Nzc3Nzc3Nzc3Nzc3Nzc3Nzc3Nzc3N//AABEIAFoAhwMBEQACEQEDEQH/xAAcAAEAAgMBAQEAAAAAAAAAAAAABgcDBAUCCAH/xAA4EAABAwECDAUCBQUBAAAAAAAAAQIDBAYRBRIXGCExVWaUpdLjE0FRUmEjYhQigaGxcZGjweEH/8QAGwEBAAIDAQEAAAAAAAAAAAAAAAQFAQMGAgf/xAAwEQEAAQIDBgUCBgMAAAAAAAAAAQIDBBHREzFRUqGxBRIVIcFxgSJBQmFy4QYykf/aAAwDAQACEQMRAD8A/bUWdvx67B7NOuWFqa/ub/tD1jMHvuW4+sfMLbwHx7LLC4mf2pqntPxP2lECsdqBgAAAAAAAAAAAAAAAAW2dQ+MIlaizt+PXYPZp1ywtTX9zU/lCrxmD33LcfWHaeA+PZZYXEz/Gr4n4n7IiVbtAMAAAAAAAAAAAAAAAFtnUPjABE7UWdvx67B7NOuWFqa/uanr6oVeMwm+5bj6w7PwHx7LLC4mf41T2n4n7IgVbtQMAAAAAAAAAAAAAALbOofGAABF8PWWkq6hJ8Exs8WR354cZGIqr5oqqiIVeLwc5+e3H1h2Pgn+QRbpjD4ufaN1XxPxLSyf2q2Q7iIesrtnXw7auk9XwXP0nQyf2q2Q7iIesbOvh21PV8Fz9J0Mn9qtkO4iHrGzr4dtT1fBc/SdDJ/arZDuIh6xs6+HbU9XwXP0nQyf2q2Q7iIesbOvh21PV8Fz9J0Mn9qtkO4iHrGzr4dtT1fBc/SdDJ/arZDuIh6xs6+HbU9XwXP0nQyf2q2Q7iIesbOvh21PV8Fz9J0Mn9qtkO4iHrGzr4dtT1fBc/SdDJ/arZDuIh6xs6+HbU9XwXP0nQyf2q2Q7iIesbOvh21PV8Fz9J0Mn9qtkO4iHrGzr4dtT1fBc/SdDJ/arZDuIh6xs6+HbU9XwXP0nRNTpXyp58RnieHjtx7r8W/Td/Qx5ozyz93vZ1+Xz5e3H8mrWYRipq2ko9c1Q65E9rURVvNVy9FFdNH5ymYbAV3rF3Efpoj/s8Nf7bhuQEhwFhm7Fpat3xHIv8KRL9j9VKfh8R+ipIyGnAAAAAAAAAAAAAV2W6icS11NTyYKdPM7w5oFvhemvG9v6/wDSFjqKJt+afaY3aOg/xzEXqMZFqiM6av8AaPyy4/b+kKo6urZhGGpjx6ipYv5Efe9XaLrvXUVFFdcXIqj3l3eJw2HqwtdmrKmid+WUZfvwWFgqqrqmPGrqD8Mvl9RFxv01oXtm5cqj8dOT5t4hhsJYqyw97z/b53S3jerUqs3VVM9O5kzVdGzQyVfP4+SBiKKaavZZYWuuqn3dojpYAAAAAAAAAAAK7LdRNOuwZTV8sb6xrpGx6Wxq5Uai+tyazTcsUXZia/fJPwniN/CUVU2MqZnfOXv9Pdz58BRRYYoa6ijbGyN10sbEuS65bnIn7KaK8LFN2iuiNyys+M13MDew2IqmZmPwzP1jOPmHcJrnnTwPgt9fJjvvbTtXSvu+ENN69FHtG9IsWJuTnO5Loo2RRtjjajWNS5ETyK+ZmZzlaRERGUPZhkAAAAAAAAAAAFdluogABHLWWyoLLrEyaFayqet/4VkuIuL6q65bv7af3NN675IyjekWLE3Jznc0ov8A39kUbY47Ko1jUuREwjq/xFfMzM5ytIiIjKHvOD3X5j2jDJnB7r8x7QDOD3X5j2gGcHuvzHtAM4PdfmPaAZwe6/Me0Azg91+Y9oBnB7r8x7QDOD3X5j2gGcHuvzHtAM4PdfmPaAZwe6/Me0BLS3UQBFrcWwgs3TeDBiy4Slb9OJdTE9zvj48zTdvRRHtvSLFibk5zuUfWVU9dUyVNXK6WeV2M97l0qpXzMzOcrSIiIyhhMMgAAAAAAAAAAAAAPp8t1Ei1uLYQWbpvBgxZcJSt+nEupie53x6J5mm7eiiMo3pFixNyc53KPrKqetqZKmrldLPK7Ge9y6VUr5mZnOVpEREZQwmGQAAAAAAAAAAAAAAC9rcWwgs3TeDBiy4Slb9OJdUae93x6J5ljduxR7RvVVixNyc53KPrKqetqZKmrldLPK7Ge9y6VUr5mZnOVpEREZQwmGQAAAAAAAAAAAAAAAB0rRSPmw5hB8r3PetTIiuct66HKiHquc6peaIiKYyc08vQAAAAAAAAAAAAAAAAAf/Z"/>
          <p:cNvSpPr>
            <a:spLocks noChangeAspect="1" noChangeArrowheads="1"/>
          </p:cNvSpPr>
          <p:nvPr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58" y="5426321"/>
            <a:ext cx="1071093" cy="71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69" y="5407289"/>
            <a:ext cx="1255350" cy="6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93" y="5422113"/>
            <a:ext cx="980562" cy="6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3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Example of Sectors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33546" y="2362200"/>
            <a:ext cx="1848054" cy="1491695"/>
            <a:chOff x="1467886" y="2451117"/>
            <a:chExt cx="989990" cy="8497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Hexagon 3"/>
            <p:cNvSpPr/>
            <p:nvPr/>
          </p:nvSpPr>
          <p:spPr>
            <a:xfrm>
              <a:off x="1467886" y="2451117"/>
              <a:ext cx="989990" cy="84979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Hexagon 4"/>
            <p:cNvSpPr/>
            <p:nvPr/>
          </p:nvSpPr>
          <p:spPr>
            <a:xfrm>
              <a:off x="1600660" y="2609744"/>
              <a:ext cx="734757" cy="535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160" rIns="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Water and Sewerage management</a:t>
              </a:r>
              <a:endParaRPr lang="en-US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83642" y="3581400"/>
            <a:ext cx="1850558" cy="1600200"/>
            <a:chOff x="1467886" y="2451117"/>
            <a:chExt cx="989990" cy="849790"/>
          </a:xfrm>
          <a:solidFill>
            <a:schemeClr val="accent2"/>
          </a:solidFill>
        </p:grpSpPr>
        <p:sp>
          <p:nvSpPr>
            <p:cNvPr id="8" name="Hexagon 7"/>
            <p:cNvSpPr/>
            <p:nvPr/>
          </p:nvSpPr>
          <p:spPr>
            <a:xfrm>
              <a:off x="1467886" y="2451117"/>
              <a:ext cx="989990" cy="84979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1604470" y="2606525"/>
              <a:ext cx="700982" cy="6078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160" rIns="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Local tax collection</a:t>
              </a:r>
              <a:endParaRPr lang="en-US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52600" y="3874041"/>
            <a:ext cx="1981200" cy="1688559"/>
            <a:chOff x="716785" y="1979128"/>
            <a:chExt cx="1149705" cy="987223"/>
          </a:xfrm>
        </p:grpSpPr>
        <p:sp>
          <p:nvSpPr>
            <p:cNvPr id="11" name="Hexagon 10"/>
            <p:cNvSpPr/>
            <p:nvPr/>
          </p:nvSpPr>
          <p:spPr>
            <a:xfrm>
              <a:off x="716785" y="1979128"/>
              <a:ext cx="1149705" cy="987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>
              <a:off x="905640" y="2192008"/>
              <a:ext cx="784894" cy="551591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Civil service HR management</a:t>
              </a:r>
              <a:endParaRPr lang="en-US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73190" y="1802449"/>
            <a:ext cx="2057400" cy="1676401"/>
            <a:chOff x="743458" y="1159072"/>
            <a:chExt cx="1149705" cy="987234"/>
          </a:xfrm>
        </p:grpSpPr>
        <p:sp>
          <p:nvSpPr>
            <p:cNvPr id="14" name="Hexagon 13"/>
            <p:cNvSpPr/>
            <p:nvPr/>
          </p:nvSpPr>
          <p:spPr>
            <a:xfrm>
              <a:off x="743458" y="1159072"/>
              <a:ext cx="1149705" cy="9872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/>
            <p:nvPr/>
          </p:nvSpPr>
          <p:spPr>
            <a:xfrm>
              <a:off x="921536" y="1311985"/>
              <a:ext cx="793549" cy="681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Land administration</a:t>
              </a:r>
              <a:endParaRPr lang="en-US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9411" y="1974786"/>
            <a:ext cx="1804932" cy="1484128"/>
            <a:chOff x="963578" y="1261954"/>
            <a:chExt cx="1149705" cy="987056"/>
          </a:xfrm>
          <a:solidFill>
            <a:schemeClr val="accent4"/>
          </a:solidFill>
        </p:grpSpPr>
        <p:sp>
          <p:nvSpPr>
            <p:cNvPr id="17" name="Hexagon 16"/>
            <p:cNvSpPr/>
            <p:nvPr/>
          </p:nvSpPr>
          <p:spPr>
            <a:xfrm>
              <a:off x="963578" y="1261954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/>
            <p:nvPr/>
          </p:nvSpPr>
          <p:spPr>
            <a:xfrm>
              <a:off x="1141642" y="1414827"/>
              <a:ext cx="834650" cy="7328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Solid waste management</a:t>
              </a:r>
              <a:endParaRPr lang="en-US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4572000"/>
            <a:ext cx="1928868" cy="1524000"/>
            <a:chOff x="3496699" y="971344"/>
            <a:chExt cx="1383792" cy="1187825"/>
          </a:xfrm>
        </p:grpSpPr>
        <p:sp>
          <p:nvSpPr>
            <p:cNvPr id="20" name="Hexagon 19"/>
            <p:cNvSpPr/>
            <p:nvPr/>
          </p:nvSpPr>
          <p:spPr>
            <a:xfrm>
              <a:off x="3496699" y="971344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/>
            <p:cNvSpPr/>
            <p:nvPr/>
          </p:nvSpPr>
          <p:spPr>
            <a:xfrm>
              <a:off x="3711000" y="1155297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Financial Management Information Systems</a:t>
              </a:r>
              <a:endParaRPr lang="en-US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0105" y="762000"/>
            <a:ext cx="1848054" cy="1491695"/>
            <a:chOff x="1467886" y="2451117"/>
            <a:chExt cx="989990" cy="849790"/>
          </a:xfrm>
        </p:grpSpPr>
        <p:sp>
          <p:nvSpPr>
            <p:cNvPr id="23" name="Hexagon 22"/>
            <p:cNvSpPr/>
            <p:nvPr/>
          </p:nvSpPr>
          <p:spPr>
            <a:xfrm>
              <a:off x="1467886" y="2451117"/>
              <a:ext cx="989990" cy="84979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/>
            <p:cNvSpPr/>
            <p:nvPr/>
          </p:nvSpPr>
          <p:spPr>
            <a:xfrm>
              <a:off x="1467887" y="2451117"/>
              <a:ext cx="989989" cy="849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160" rIns="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Urban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settlement</a:t>
              </a:r>
              <a:endParaRPr lang="en-US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77000" y="4542057"/>
            <a:ext cx="1981200" cy="1688559"/>
            <a:chOff x="716785" y="1979128"/>
            <a:chExt cx="1149705" cy="987223"/>
          </a:xfrm>
        </p:grpSpPr>
        <p:sp>
          <p:nvSpPr>
            <p:cNvPr id="26" name="Hexagon 25"/>
            <p:cNvSpPr/>
            <p:nvPr/>
          </p:nvSpPr>
          <p:spPr>
            <a:xfrm>
              <a:off x="716785" y="1979128"/>
              <a:ext cx="1149705" cy="987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/>
            <p:cNvSpPr/>
            <p:nvPr/>
          </p:nvSpPr>
          <p:spPr>
            <a:xfrm>
              <a:off x="816759" y="2132039"/>
              <a:ext cx="1049730" cy="731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Pharmaceutical procurement</a:t>
              </a:r>
              <a:endParaRPr lang="en-US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8339" y="4901285"/>
            <a:ext cx="1409702" cy="1329330"/>
            <a:chOff x="1504225" y="2582719"/>
            <a:chExt cx="872135" cy="799112"/>
          </a:xfrm>
        </p:grpSpPr>
        <p:sp>
          <p:nvSpPr>
            <p:cNvPr id="29" name="Hexagon 28"/>
            <p:cNvSpPr/>
            <p:nvPr/>
          </p:nvSpPr>
          <p:spPr>
            <a:xfrm>
              <a:off x="1504225" y="2653234"/>
              <a:ext cx="872135" cy="7285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/>
            <p:cNvSpPr/>
            <p:nvPr/>
          </p:nvSpPr>
          <p:spPr>
            <a:xfrm>
              <a:off x="1520292" y="2582719"/>
              <a:ext cx="701740" cy="596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160" rIns="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Edu</a:t>
              </a:r>
              <a:r>
                <a:rPr lang="en-US" kern="1200" dirty="0" smtClean="0"/>
                <a:t>cation</a:t>
              </a:r>
              <a:endParaRPr lang="en-US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89304" y="2716850"/>
            <a:ext cx="1928868" cy="1524000"/>
            <a:chOff x="3496699" y="971344"/>
            <a:chExt cx="1383792" cy="1187825"/>
          </a:xfrm>
        </p:grpSpPr>
        <p:sp>
          <p:nvSpPr>
            <p:cNvPr id="32" name="Hexagon 31"/>
            <p:cNvSpPr/>
            <p:nvPr/>
          </p:nvSpPr>
          <p:spPr>
            <a:xfrm>
              <a:off x="3496699" y="971344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4"/>
            <p:cNvSpPr/>
            <p:nvPr/>
          </p:nvSpPr>
          <p:spPr>
            <a:xfrm>
              <a:off x="3711000" y="1155297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1"/>
                  </a:solidFill>
                </a:rPr>
                <a:t>Public Sector Capacity Building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5176" y="3245046"/>
            <a:ext cx="1409702" cy="1329330"/>
            <a:chOff x="1504225" y="2582719"/>
            <a:chExt cx="872135" cy="799112"/>
          </a:xfrm>
        </p:grpSpPr>
        <p:sp>
          <p:nvSpPr>
            <p:cNvPr id="35" name="Hexagon 34"/>
            <p:cNvSpPr/>
            <p:nvPr/>
          </p:nvSpPr>
          <p:spPr>
            <a:xfrm>
              <a:off x="1504225" y="2653234"/>
              <a:ext cx="872135" cy="7285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exagon 4"/>
            <p:cNvSpPr/>
            <p:nvPr/>
          </p:nvSpPr>
          <p:spPr>
            <a:xfrm>
              <a:off x="1520292" y="2582719"/>
              <a:ext cx="701740" cy="596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160" rIns="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Connec</a:t>
              </a:r>
              <a:r>
                <a:rPr lang="en-US" kern="1200" dirty="0" smtClean="0"/>
                <a:t>tion to Electricity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388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000" dirty="0" smtClean="0">
                <a:solidFill>
                  <a:schemeClr val="tx2"/>
                </a:solidFill>
              </a:rPr>
              <a:t>For more information, please contact: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</a:rPr>
              <a:t/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err="1" smtClean="0">
                <a:solidFill>
                  <a:schemeClr val="tx2"/>
                </a:solidFill>
              </a:rPr>
              <a:t>Benjamina</a:t>
            </a:r>
            <a:r>
              <a:rPr lang="en-US" sz="3000" dirty="0" smtClean="0">
                <a:solidFill>
                  <a:schemeClr val="tx2"/>
                </a:solidFill>
              </a:rPr>
              <a:t> M. RANDRIANARIVELO</a:t>
            </a:r>
            <a:r>
              <a:rPr lang="en-US" sz="3000" b="1" dirty="0" smtClean="0">
                <a:solidFill>
                  <a:schemeClr val="tx2"/>
                </a:solidFill>
              </a:rPr>
              <a:t/>
            </a:r>
            <a:br>
              <a:rPr lang="en-US" sz="3000" b="1" dirty="0" smtClean="0">
                <a:solidFill>
                  <a:schemeClr val="tx2"/>
                </a:solidFill>
              </a:rPr>
            </a:br>
            <a:r>
              <a:rPr lang="en-US" sz="3000" b="1" dirty="0" smtClean="0">
                <a:solidFill>
                  <a:schemeClr val="tx2"/>
                </a:solidFill>
              </a:rPr>
              <a:t>brandrianarivelo@worldbank.org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163505" cy="1905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66800" y="3200400"/>
            <a:ext cx="3276600" cy="2524125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“… </a:t>
            </a:r>
            <a:r>
              <a:rPr lang="en-US" i="1" dirty="0" err="1" smtClean="0"/>
              <a:t>Une</a:t>
            </a:r>
            <a:r>
              <a:rPr lang="en-US" i="1" dirty="0" smtClean="0"/>
              <a:t> </a:t>
            </a:r>
            <a:r>
              <a:rPr lang="en-US" i="1" dirty="0"/>
              <a:t>cellule de </a:t>
            </a:r>
            <a:r>
              <a:rPr lang="en-US" i="1" dirty="0" err="1"/>
              <a:t>concertation</a:t>
            </a:r>
            <a:r>
              <a:rPr lang="en-US" i="1" dirty="0"/>
              <a:t> </a:t>
            </a:r>
            <a:r>
              <a:rPr lang="en-US" i="1" dirty="0" err="1"/>
              <a:t>Gouvernement</a:t>
            </a:r>
            <a:r>
              <a:rPr lang="en-US" i="1" dirty="0"/>
              <a:t> – </a:t>
            </a:r>
            <a:r>
              <a:rPr lang="en-US" i="1" dirty="0" err="1" smtClean="0"/>
              <a:t>Secteur</a:t>
            </a:r>
            <a:r>
              <a:rPr lang="en-US" i="1" dirty="0" smtClean="0"/>
              <a:t> </a:t>
            </a:r>
            <a:r>
              <a:rPr lang="en-US" i="1" dirty="0" err="1" smtClean="0"/>
              <a:t>Privé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restée</a:t>
            </a:r>
            <a:r>
              <a:rPr lang="en-US" i="1" dirty="0"/>
              <a:t> en </a:t>
            </a:r>
            <a:r>
              <a:rPr lang="en-US" i="1" dirty="0" err="1"/>
              <a:t>léthargie</a:t>
            </a:r>
            <a:r>
              <a:rPr lang="en-US" i="1" dirty="0"/>
              <a:t> </a:t>
            </a:r>
            <a:r>
              <a:rPr lang="en-US" i="1" dirty="0" err="1"/>
              <a:t>totale</a:t>
            </a:r>
            <a:r>
              <a:rPr lang="en-US" i="1" dirty="0"/>
              <a:t> </a:t>
            </a:r>
            <a:r>
              <a:rPr lang="en-US" i="1" dirty="0" err="1"/>
              <a:t>depuis</a:t>
            </a:r>
            <a:r>
              <a:rPr lang="en-US" i="1" dirty="0"/>
              <a:t> </a:t>
            </a:r>
            <a:r>
              <a:rPr lang="en-US" i="1" dirty="0" smtClean="0"/>
              <a:t>2001 …”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15840" y="3200400"/>
            <a:ext cx="3185160" cy="2676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FF0000"/>
                </a:solidFill>
              </a:rPr>
              <a:t>“… A </a:t>
            </a:r>
            <a:r>
              <a:rPr lang="en-US" i="1" dirty="0">
                <a:solidFill>
                  <a:srgbClr val="FF0000"/>
                </a:solidFill>
              </a:rPr>
              <a:t>Government - Private Sector </a:t>
            </a:r>
            <a:r>
              <a:rPr lang="en-US" i="1" dirty="0" smtClean="0">
                <a:solidFill>
                  <a:srgbClr val="FF0000"/>
                </a:solidFill>
              </a:rPr>
              <a:t>consultation committee remained </a:t>
            </a:r>
            <a:r>
              <a:rPr lang="en-US" i="1" dirty="0">
                <a:solidFill>
                  <a:srgbClr val="FF0000"/>
                </a:solidFill>
              </a:rPr>
              <a:t>in total lethargy since </a:t>
            </a:r>
            <a:r>
              <a:rPr lang="en-US" i="1" dirty="0" smtClean="0">
                <a:solidFill>
                  <a:srgbClr val="FF0000"/>
                </a:solidFill>
              </a:rPr>
              <a:t>2001 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05977" cy="935018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This is not </a:t>
            </a:r>
            <a:r>
              <a:rPr lang="en-US" sz="3800" dirty="0"/>
              <a:t>an isolated case. Why?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1585460"/>
              </p:ext>
            </p:extLst>
          </p:nvPr>
        </p:nvGraphicFramePr>
        <p:xfrm>
          <a:off x="1219200" y="1219200"/>
          <a:ext cx="67056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72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971800"/>
            <a:ext cx="62484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/>
              <a:t>One way HOW to address those issues: </a:t>
            </a:r>
            <a:r>
              <a:rPr lang="en-US" sz="4000" b="1" dirty="0" smtClean="0">
                <a:solidFill>
                  <a:schemeClr val="tx2"/>
                </a:solidFill>
              </a:rPr>
              <a:t>L4R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Leadership for Results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6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0612144"/>
              </p:ext>
            </p:extLst>
          </p:nvPr>
        </p:nvGraphicFramePr>
        <p:xfrm>
          <a:off x="1524000" y="762000"/>
          <a:ext cx="685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1143000"/>
            <a:ext cx="692497" cy="457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300" b="1" dirty="0" smtClean="0"/>
              <a:t>KEY CONCEPTS OF L4R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59797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965245" cy="782618"/>
          </a:xfrm>
        </p:spPr>
        <p:txBody>
          <a:bodyPr>
            <a:normAutofit fontScale="90000"/>
          </a:bodyPr>
          <a:lstStyle/>
          <a:p>
            <a:r>
              <a:rPr lang="en-US" dirty="0"/>
              <a:t>Set up an authorizing environment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20164" y="2070742"/>
            <a:ext cx="3642360" cy="3605212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Adaptive leadership </a:t>
            </a:r>
          </a:p>
          <a:p>
            <a:r>
              <a:rPr lang="en-US" sz="2200" dirty="0" smtClean="0"/>
              <a:t>Visioning </a:t>
            </a:r>
          </a:p>
          <a:p>
            <a:r>
              <a:rPr lang="en-US" sz="2200" dirty="0" smtClean="0"/>
              <a:t>Strategic evidence-based monitoring</a:t>
            </a:r>
          </a:p>
          <a:p>
            <a:r>
              <a:rPr lang="en-US" sz="2200" dirty="0" smtClean="0"/>
              <a:t>Performance &amp; Strategy</a:t>
            </a:r>
          </a:p>
          <a:p>
            <a:r>
              <a:rPr lang="en-US" sz="2200" dirty="0" smtClean="0"/>
              <a:t>Strategic Communication based on Vision + Results</a:t>
            </a:r>
          </a:p>
          <a:p>
            <a:r>
              <a:rPr lang="en-US" sz="2200" dirty="0" smtClean="0"/>
              <a:t>Progressive alliance building (Incentives + Opportunities)</a:t>
            </a:r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blipFill>
            <a:blip r:embed="rId3"/>
            <a:tile tx="0" ty="0" sx="100000" sy="100000" flip="none" algn="tl"/>
          </a:blip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n-US" sz="2200" dirty="0"/>
              <a:t>Buy-in and readiness for moving ahead</a:t>
            </a:r>
          </a:p>
          <a:p>
            <a:pPr marL="274320" lvl="1"/>
            <a:r>
              <a:rPr lang="en-US" dirty="0" smtClean="0"/>
              <a:t>Inspiring values &amp; trust</a:t>
            </a:r>
          </a:p>
          <a:p>
            <a:pPr marL="274320" lvl="1"/>
            <a:r>
              <a:rPr lang="en-US" dirty="0" smtClean="0"/>
              <a:t>Commitment </a:t>
            </a:r>
            <a:r>
              <a:rPr lang="en-US" dirty="0"/>
              <a:t>to supporting implementation teams</a:t>
            </a:r>
          </a:p>
          <a:p>
            <a:r>
              <a:rPr lang="en-US" sz="2200" dirty="0"/>
              <a:t>Institutionalizing effective practices experimented by </a:t>
            </a:r>
            <a:r>
              <a:rPr lang="en-US" sz="2200" dirty="0" smtClean="0"/>
              <a:t>teams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7449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Key actions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1719554"/>
            <a:ext cx="682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Tools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2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470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Enhance </a:t>
            </a:r>
            <a:r>
              <a:rPr lang="en-US" dirty="0"/>
              <a:t>Team </a:t>
            </a:r>
            <a:r>
              <a:rPr lang="en-US" dirty="0" smtClean="0"/>
              <a:t>and/or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Coalition </a:t>
            </a:r>
            <a:r>
              <a:rPr lang="en-US" dirty="0"/>
              <a:t>functioning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743200"/>
            <a:ext cx="3200400" cy="35173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Identifying people concerned by the challenges</a:t>
            </a:r>
          </a:p>
          <a:p>
            <a:r>
              <a:rPr lang="en-US" dirty="0"/>
              <a:t>Bringing </a:t>
            </a:r>
            <a:r>
              <a:rPr lang="en-US" dirty="0" smtClean="0"/>
              <a:t>them in </a:t>
            </a:r>
            <a:r>
              <a:rPr lang="en-US" dirty="0"/>
              <a:t>an organized fashion</a:t>
            </a:r>
          </a:p>
          <a:p>
            <a:r>
              <a:rPr lang="en-US" dirty="0" smtClean="0"/>
              <a:t>Roles </a:t>
            </a:r>
            <a:r>
              <a:rPr lang="en-US" dirty="0"/>
              <a:t>and </a:t>
            </a:r>
            <a:r>
              <a:rPr lang="en-US" dirty="0" smtClean="0"/>
              <a:t>responsibility</a:t>
            </a:r>
          </a:p>
          <a:p>
            <a:r>
              <a:rPr lang="en-US" dirty="0" smtClean="0"/>
              <a:t>Accountability </a:t>
            </a:r>
            <a:r>
              <a:rPr lang="en-US" dirty="0"/>
              <a:t>for </a:t>
            </a:r>
            <a:r>
              <a:rPr lang="en-US" dirty="0" smtClean="0"/>
              <a:t> </a:t>
            </a:r>
            <a:r>
              <a:rPr lang="en-US" dirty="0"/>
              <a:t>actions and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…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348469"/>
            <a:ext cx="3200400" cy="36052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Net-Map</a:t>
            </a:r>
          </a:p>
          <a:p>
            <a:pPr marL="0" indent="0">
              <a:buNone/>
            </a:pPr>
            <a:r>
              <a:rPr lang="en-US" b="1" dirty="0" smtClean="0"/>
              <a:t>Tool helping </a:t>
            </a:r>
            <a:r>
              <a:rPr lang="en-US" b="1" dirty="0"/>
              <a:t>teams better understand the stakeholder networks that influence their success:</a:t>
            </a:r>
            <a:endParaRPr lang="en-US" dirty="0"/>
          </a:p>
          <a:p>
            <a:pPr lvl="0"/>
            <a:r>
              <a:rPr lang="en-US" b="1" dirty="0"/>
              <a:t>Who is </a:t>
            </a:r>
            <a:r>
              <a:rPr lang="en-US" b="1" dirty="0">
                <a:solidFill>
                  <a:schemeClr val="tx2"/>
                </a:solidFill>
              </a:rPr>
              <a:t>involved</a:t>
            </a:r>
            <a:r>
              <a:rPr lang="en-US" b="1" dirty="0"/>
              <a:t>?</a:t>
            </a:r>
            <a:endParaRPr lang="en-US" dirty="0"/>
          </a:p>
          <a:p>
            <a:pPr lvl="0"/>
            <a:r>
              <a:rPr lang="en-US" b="1" dirty="0"/>
              <a:t>What are their formal and informal </a:t>
            </a:r>
            <a:r>
              <a:rPr lang="en-US" b="1" dirty="0">
                <a:solidFill>
                  <a:schemeClr val="tx2"/>
                </a:solidFill>
              </a:rPr>
              <a:t>links</a:t>
            </a:r>
            <a:r>
              <a:rPr lang="en-US" b="1" dirty="0"/>
              <a:t>?</a:t>
            </a:r>
            <a:endParaRPr lang="en-US" dirty="0"/>
          </a:p>
          <a:p>
            <a:pPr lvl="0"/>
            <a:r>
              <a:rPr lang="en-US" b="1" dirty="0"/>
              <a:t>What do they </a:t>
            </a:r>
            <a:r>
              <a:rPr lang="en-US" b="1" dirty="0">
                <a:solidFill>
                  <a:schemeClr val="tx2"/>
                </a:solidFill>
              </a:rPr>
              <a:t>want</a:t>
            </a:r>
            <a:r>
              <a:rPr lang="en-US" b="1" dirty="0"/>
              <a:t>?</a:t>
            </a:r>
            <a:endParaRPr lang="en-US" dirty="0"/>
          </a:p>
          <a:p>
            <a:pPr lvl="0"/>
            <a:r>
              <a:rPr lang="en-US" b="1" dirty="0"/>
              <a:t>How </a:t>
            </a:r>
            <a:r>
              <a:rPr lang="en-US" b="1" dirty="0">
                <a:solidFill>
                  <a:schemeClr val="tx2"/>
                </a:solidFill>
              </a:rPr>
              <a:t>influential</a:t>
            </a:r>
            <a:r>
              <a:rPr lang="en-US" b="1" dirty="0"/>
              <a:t> are they?</a:t>
            </a:r>
            <a:endParaRPr lang="en-US" dirty="0"/>
          </a:p>
          <a:p>
            <a:r>
              <a:rPr lang="en-US" b="1" dirty="0"/>
              <a:t>What can we </a:t>
            </a:r>
            <a:r>
              <a:rPr lang="en-US" b="1" dirty="0">
                <a:solidFill>
                  <a:schemeClr val="tx2"/>
                </a:solidFill>
              </a:rPr>
              <a:t>use</a:t>
            </a:r>
            <a:r>
              <a:rPr lang="en-US" b="1" dirty="0"/>
              <a:t> this information?</a:t>
            </a:r>
            <a:endParaRPr lang="en-US" dirty="0"/>
          </a:p>
        </p:txBody>
      </p:sp>
      <p:pic>
        <p:nvPicPr>
          <p:cNvPr id="5" name="Picture 4" descr="C:\Users\wb390870\WinRAR-HOLD\Rar$DI48.072\IMG_106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6241" r="5355" b="2657"/>
          <a:stretch/>
        </p:blipFill>
        <p:spPr bwMode="auto">
          <a:xfrm rot="5400000">
            <a:off x="635953" y="788353"/>
            <a:ext cx="2157093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234846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Key actions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2360" y="1913434"/>
            <a:ext cx="682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Tools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7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858818"/>
          </a:xfrm>
        </p:spPr>
        <p:txBody>
          <a:bodyPr>
            <a:normAutofit fontScale="90000"/>
          </a:bodyPr>
          <a:lstStyle/>
          <a:p>
            <a:r>
              <a:rPr lang="en-US" dirty="0"/>
              <a:t>Coach teams and authorizers through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lvl="1" indent="0">
              <a:buNone/>
            </a:pPr>
            <a:r>
              <a:rPr lang="en-US" sz="2600" dirty="0"/>
              <a:t>Catalyzing and accompanying stakeholders and teams in:</a:t>
            </a:r>
          </a:p>
          <a:p>
            <a:r>
              <a:rPr lang="en-US" dirty="0"/>
              <a:t>Formulating priorities</a:t>
            </a:r>
          </a:p>
          <a:p>
            <a:r>
              <a:rPr lang="en-US" dirty="0"/>
              <a:t>Identifying critical issues</a:t>
            </a:r>
          </a:p>
          <a:p>
            <a:r>
              <a:rPr lang="en-US" dirty="0"/>
              <a:t>Clarifying challenges</a:t>
            </a:r>
          </a:p>
          <a:p>
            <a:r>
              <a:rPr lang="en-US" dirty="0"/>
              <a:t>Producing short term outcomes </a:t>
            </a:r>
          </a:p>
          <a:p>
            <a:r>
              <a:rPr lang="en-US" dirty="0" smtClean="0"/>
              <a:t>Articulating </a:t>
            </a:r>
            <a:r>
              <a:rPr lang="en-US" dirty="0"/>
              <a:t>them within a broader reform agenda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WBI Certification program: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NetMap</a:t>
            </a:r>
            <a:r>
              <a:rPr lang="en-US" dirty="0" smtClean="0"/>
              <a:t>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RRI</a:t>
            </a:r>
          </a:p>
          <a:p>
            <a:pPr marL="274320" lvl="1"/>
            <a:r>
              <a:rPr lang="en-US" dirty="0" smtClean="0"/>
              <a:t>Regional Coach networks (</a:t>
            </a:r>
            <a:r>
              <a:rPr lang="en-US" dirty="0" err="1" smtClean="0"/>
              <a:t>NetMap</a:t>
            </a:r>
            <a:r>
              <a:rPr lang="en-US" dirty="0" smtClean="0"/>
              <a:t>, RRI, </a:t>
            </a:r>
            <a:r>
              <a:rPr lang="en-US" dirty="0" err="1" smtClean="0"/>
              <a:t>StratComm</a:t>
            </a:r>
            <a:r>
              <a:rPr lang="en-US" dirty="0" smtClean="0"/>
              <a:t>)</a:t>
            </a:r>
          </a:p>
          <a:p>
            <a:pPr marL="274320" lvl="1"/>
            <a:r>
              <a:rPr lang="en-US" dirty="0" smtClean="0"/>
              <a:t>Internal coaches: embedded in local institutions</a:t>
            </a:r>
            <a:endParaRPr lang="en-US" dirty="0"/>
          </a:p>
          <a:p>
            <a:pPr marL="274320" lvl="1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7526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Key actions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2360" y="1719554"/>
            <a:ext cx="682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Tools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1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17582"/>
            <a:ext cx="5774268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Apply structured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approach &amp; </a:t>
            </a:r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990600"/>
            <a:ext cx="3200400" cy="335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Facilitating the process</a:t>
            </a:r>
          </a:p>
          <a:p>
            <a:r>
              <a:rPr lang="en-US" dirty="0"/>
              <a:t>Empowering individuals and teams</a:t>
            </a:r>
          </a:p>
          <a:p>
            <a:r>
              <a:rPr lang="en-US" dirty="0"/>
              <a:t>Providing tools based on proven practices </a:t>
            </a:r>
          </a:p>
          <a:p>
            <a:r>
              <a:rPr lang="en-US" dirty="0"/>
              <a:t>Capitalizing on lessons learnt (reasons for success/failures)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343400" y="2438400"/>
            <a:ext cx="3520440" cy="359568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RRI</a:t>
            </a:r>
          </a:p>
          <a:p>
            <a:pPr marL="0" indent="0">
              <a:buNone/>
            </a:pPr>
            <a:r>
              <a:rPr lang="en-US" sz="2000" b="1" dirty="0" smtClean="0"/>
              <a:t>A disciplined </a:t>
            </a:r>
            <a:r>
              <a:rPr lang="en-US" sz="2000" b="1" dirty="0"/>
              <a:t>process through which a team develops the skills and confidence needed to achieve ‘stretch’ results, through experimentation and learning, in 100 days or less</a:t>
            </a:r>
            <a:r>
              <a:rPr lang="en-US" sz="2000" b="1" dirty="0" smtClean="0"/>
              <a:t>.</a:t>
            </a:r>
          </a:p>
          <a:p>
            <a:r>
              <a:rPr lang="en-US" dirty="0" smtClean="0"/>
              <a:t>Results first</a:t>
            </a:r>
          </a:p>
          <a:p>
            <a:r>
              <a:rPr lang="en-US" dirty="0" smtClean="0"/>
              <a:t>Temporary structure</a:t>
            </a:r>
          </a:p>
          <a:p>
            <a:r>
              <a:rPr lang="en-US" dirty="0" smtClean="0"/>
              <a:t>Learning all along the way</a:t>
            </a:r>
          </a:p>
          <a:p>
            <a:r>
              <a:rPr lang="en-US" dirty="0" err="1" smtClean="0"/>
              <a:t>Instutionalize</a:t>
            </a:r>
            <a:r>
              <a:rPr lang="en-US" dirty="0" smtClean="0"/>
              <a:t> effective practice – Scale up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609600" y="3886200"/>
            <a:ext cx="4191000" cy="274320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Reduce delays in connecting electricity from 3 months to 1 week in 100 days starting 1 Sept.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858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Key actions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5103" y="2088886"/>
            <a:ext cx="682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Tools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32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640</TotalTime>
  <Words>594</Words>
  <Application>Microsoft Office PowerPoint</Application>
  <PresentationFormat>On-screen Show (4:3)</PresentationFormat>
  <Paragraphs>129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PowerPoint Presentation</vt:lpstr>
      <vt:lpstr>PowerPoint Presentation</vt:lpstr>
      <vt:lpstr>This is not an isolated case. Why?</vt:lpstr>
      <vt:lpstr>PowerPoint Presentation</vt:lpstr>
      <vt:lpstr>PowerPoint Presentation</vt:lpstr>
      <vt:lpstr>Set up an authorizing environment</vt:lpstr>
      <vt:lpstr>            Enhance Team and/or              Coalition functioning</vt:lpstr>
      <vt:lpstr>Coach teams and authorizers through change process</vt:lpstr>
      <vt:lpstr>            Apply structured               approach &amp; tools</vt:lpstr>
      <vt:lpstr>Examples of pratictioners of L4R/RRI</vt:lpstr>
      <vt:lpstr>    Example of Sectors</vt:lpstr>
      <vt:lpstr>For more information, please contact:  Benjamina M. RANDRIANARIVELO brandrianarivelo@worldbank.org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REFORM GROUPS TO SOLVE ISSUES IDENTIFIED DURING A DIALOGUE PROCESS</dc:title>
  <dc:creator>Hirut M'cleod</dc:creator>
  <cp:lastModifiedBy>Benjamina M. Randrianarivelo</cp:lastModifiedBy>
  <cp:revision>55</cp:revision>
  <cp:lastPrinted>2014-02-25T21:11:01Z</cp:lastPrinted>
  <dcterms:created xsi:type="dcterms:W3CDTF">2014-02-19T14:49:43Z</dcterms:created>
  <dcterms:modified xsi:type="dcterms:W3CDTF">2014-03-12T20:45:51Z</dcterms:modified>
</cp:coreProperties>
</file>